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3" r:id="rId4"/>
    <p:sldId id="357" r:id="rId5"/>
    <p:sldId id="358" r:id="rId6"/>
    <p:sldId id="308" r:id="rId7"/>
    <p:sldId id="342" r:id="rId8"/>
    <p:sldId id="343" r:id="rId9"/>
    <p:sldId id="344" r:id="rId10"/>
    <p:sldId id="309" r:id="rId11"/>
    <p:sldId id="310" r:id="rId12"/>
    <p:sldId id="311" r:id="rId13"/>
    <p:sldId id="345" r:id="rId14"/>
    <p:sldId id="312" r:id="rId15"/>
    <p:sldId id="346" r:id="rId16"/>
    <p:sldId id="265" r:id="rId17"/>
    <p:sldId id="264" r:id="rId18"/>
    <p:sldId id="266" r:id="rId19"/>
    <p:sldId id="267" r:id="rId20"/>
    <p:sldId id="268" r:id="rId21"/>
    <p:sldId id="269" r:id="rId22"/>
    <p:sldId id="270" r:id="rId23"/>
    <p:sldId id="271" r:id="rId24"/>
    <p:sldId id="359" r:id="rId25"/>
    <p:sldId id="272" r:id="rId26"/>
    <p:sldId id="329" r:id="rId27"/>
    <p:sldId id="331" r:id="rId28"/>
    <p:sldId id="360" r:id="rId29"/>
    <p:sldId id="274" r:id="rId30"/>
    <p:sldId id="275" r:id="rId31"/>
    <p:sldId id="276" r:id="rId32"/>
    <p:sldId id="277" r:id="rId33"/>
    <p:sldId id="281" r:id="rId34"/>
    <p:sldId id="278" r:id="rId35"/>
    <p:sldId id="279" r:id="rId36"/>
    <p:sldId id="280" r:id="rId37"/>
    <p:sldId id="282" r:id="rId38"/>
    <p:sldId id="283" r:id="rId39"/>
    <p:sldId id="284" r:id="rId40"/>
    <p:sldId id="285" r:id="rId41"/>
    <p:sldId id="286" r:id="rId42"/>
    <p:sldId id="362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306" r:id="rId53"/>
    <p:sldId id="296" r:id="rId54"/>
    <p:sldId id="376" r:id="rId55"/>
    <p:sldId id="297" r:id="rId56"/>
    <p:sldId id="298" r:id="rId57"/>
    <p:sldId id="299" r:id="rId58"/>
    <p:sldId id="364" r:id="rId59"/>
    <p:sldId id="325" r:id="rId60"/>
    <p:sldId id="371" r:id="rId61"/>
    <p:sldId id="300" r:id="rId62"/>
    <p:sldId id="355" r:id="rId63"/>
    <p:sldId id="372" r:id="rId64"/>
    <p:sldId id="373" r:id="rId65"/>
    <p:sldId id="374" r:id="rId66"/>
    <p:sldId id="375" r:id="rId67"/>
    <p:sldId id="377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" Type="http://schemas.openxmlformats.org/officeDocument/2006/relationships/slide" Target="slides/slide6.xml" /><Relationship Id="rId71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presProps" Target="presProp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tableStyles" Target="tableStyles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8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70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213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45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88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76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21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9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4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52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2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0BD99-6258-423B-95EE-A2AAED15D195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5CA6-293F-4D33-9E5B-F80AC10C4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29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.jpe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jpe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5.jpeg" /><Relationship Id="rId5" Type="http://schemas.openxmlformats.org/officeDocument/2006/relationships/image" Target="../media/image24.jpeg" /><Relationship Id="rId4" Type="http://schemas.openxmlformats.org/officeDocument/2006/relationships/image" Target="../media/image23.jpeg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9.jpe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 /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 /><Relationship Id="rId2" Type="http://schemas.openxmlformats.org/officeDocument/2006/relationships/hyperlink" Target="http://www.doctorinmyhome.com/wp-content/uploads/2010/07/anxiety.jpg" TargetMode="External" /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 /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2.jpeg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EBB0-D71B-4BC8-8402-810C536AA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Adrenal gland disorders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20356-D580-4BB1-B97D-A317D6D11D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Dr.Dulani</a:t>
            </a:r>
            <a:r>
              <a:rPr lang="en-GB" dirty="0"/>
              <a:t> Kottahachchi</a:t>
            </a:r>
          </a:p>
          <a:p>
            <a:r>
              <a:rPr lang="en-GB" dirty="0"/>
              <a:t>Consultant Endocrinologist</a:t>
            </a:r>
          </a:p>
          <a:p>
            <a:r>
              <a:rPr lang="en-GB" dirty="0"/>
              <a:t>Faculty of medicine ,</a:t>
            </a:r>
          </a:p>
          <a:p>
            <a:r>
              <a:rPr lang="en-GB" dirty="0" err="1"/>
              <a:t>Ragama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678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Destruction of adrenal cortex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↓ </a:t>
            </a:r>
            <a:r>
              <a:rPr lang="en-US" dirty="0" err="1"/>
              <a:t>Cortisol</a:t>
            </a:r>
            <a:r>
              <a:rPr lang="en-US" dirty="0"/>
              <a:t> → ↑ CRH &amp; ACTH</a:t>
            </a:r>
          </a:p>
          <a:p>
            <a:endParaRPr lang="en-US" dirty="0"/>
          </a:p>
          <a:p>
            <a:r>
              <a:rPr lang="en-US" b="1" dirty="0"/>
              <a:t>Rare</a:t>
            </a:r>
            <a:r>
              <a:rPr lang="en-US" dirty="0"/>
              <a:t> – 	incidence 3-4/million/year  			           prevalence 40-60/million</a:t>
            </a:r>
          </a:p>
          <a:p>
            <a:endParaRPr lang="en-US" dirty="0"/>
          </a:p>
          <a:p>
            <a:r>
              <a:rPr lang="en-US" dirty="0"/>
              <a:t>Females &gt; Males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Autoimmune disease –</a:t>
            </a:r>
            <a:r>
              <a:rPr lang="en-US" sz="2800" dirty="0" err="1"/>
              <a:t>antiadrenal</a:t>
            </a:r>
            <a:r>
              <a:rPr lang="en-US" sz="2800" dirty="0"/>
              <a:t> antibodies</a:t>
            </a:r>
          </a:p>
          <a:p>
            <a:r>
              <a:rPr lang="en-US" sz="2800" dirty="0"/>
              <a:t>Tuberculosis</a:t>
            </a:r>
          </a:p>
          <a:p>
            <a:endParaRPr lang="en-US" sz="2800" dirty="0"/>
          </a:p>
          <a:p>
            <a:r>
              <a:rPr lang="en-US" sz="2000" dirty="0"/>
              <a:t>Surgical removal of adrenals (</a:t>
            </a:r>
            <a:r>
              <a:rPr lang="en-US" sz="2000" dirty="0" err="1"/>
              <a:t>adrenalectomy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Haemorrhage</a:t>
            </a:r>
            <a:r>
              <a:rPr lang="en-US" sz="2000" dirty="0"/>
              <a:t> / Infarction –</a:t>
            </a:r>
            <a:r>
              <a:rPr lang="en-US" dirty="0"/>
              <a:t> </a:t>
            </a:r>
            <a:r>
              <a:rPr lang="en-US" sz="1400" dirty="0"/>
              <a:t>meningococcal </a:t>
            </a:r>
            <a:r>
              <a:rPr lang="en-US" sz="1400" dirty="0" err="1"/>
              <a:t>septicaemia</a:t>
            </a:r>
            <a:endParaRPr lang="en-US" sz="1400" dirty="0"/>
          </a:p>
          <a:p>
            <a:r>
              <a:rPr lang="en-US" sz="2000" dirty="0"/>
              <a:t>Infiltration</a:t>
            </a:r>
          </a:p>
          <a:p>
            <a:r>
              <a:rPr lang="en-US" sz="2000" dirty="0"/>
              <a:t>Metastatic disease</a:t>
            </a:r>
          </a:p>
          <a:p>
            <a:r>
              <a:rPr lang="en-US" sz="2000" dirty="0"/>
              <a:t>Adrenal leukodystrophy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Causes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Vague &amp; non-specific – malaise, weakness</a:t>
            </a:r>
          </a:p>
          <a:p>
            <a:r>
              <a:rPr lang="en-US" b="1" dirty="0"/>
              <a:t>Pigmentation </a:t>
            </a:r>
            <a:r>
              <a:rPr lang="en-US" sz="2400" dirty="0"/>
              <a:t>(in &gt;90%)</a:t>
            </a:r>
          </a:p>
          <a:p>
            <a:r>
              <a:rPr lang="en-US" b="1" dirty="0"/>
              <a:t>Postural hypotension</a:t>
            </a:r>
            <a:r>
              <a:rPr lang="en-US" dirty="0"/>
              <a:t> </a:t>
            </a:r>
            <a:r>
              <a:rPr lang="en-US" sz="2400" dirty="0"/>
              <a:t>(in &gt;80%) </a:t>
            </a:r>
            <a:r>
              <a:rPr lang="en-US" sz="2400" dirty="0">
                <a:sym typeface="Wingdings" pitchFamily="2" charset="2"/>
              </a:rPr>
              <a:t> pre-syncope and syncope</a:t>
            </a:r>
          </a:p>
          <a:p>
            <a:endParaRPr lang="en-US" dirty="0"/>
          </a:p>
          <a:p>
            <a:r>
              <a:rPr lang="en-US" sz="2400" dirty="0"/>
              <a:t>LOA &amp; LOW</a:t>
            </a:r>
          </a:p>
          <a:p>
            <a:r>
              <a:rPr lang="en-US" sz="2400" dirty="0"/>
              <a:t>Depression</a:t>
            </a:r>
          </a:p>
          <a:p>
            <a:r>
              <a:rPr lang="en-US" sz="2400" dirty="0"/>
              <a:t>Nausea, vomiting, </a:t>
            </a:r>
            <a:r>
              <a:rPr lang="en-US" sz="2400" dirty="0" err="1"/>
              <a:t>diarrhoea</a:t>
            </a:r>
            <a:endParaRPr lang="en-US" sz="2400" dirty="0"/>
          </a:p>
          <a:p>
            <a:r>
              <a:rPr lang="en-US" sz="2400" dirty="0"/>
              <a:t>Impotence, </a:t>
            </a:r>
            <a:r>
              <a:rPr lang="en-US" sz="2400" dirty="0" err="1"/>
              <a:t>amenorrhoea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Symptoms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625" y="263525"/>
            <a:ext cx="6155055" cy="61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Pigmentation</a:t>
            </a:r>
            <a:r>
              <a:rPr lang="en-US" dirty="0"/>
              <a:t> –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400" dirty="0"/>
              <a:t>new scars</a:t>
            </a:r>
          </a:p>
          <a:p>
            <a:pPr>
              <a:buNone/>
            </a:pPr>
            <a:r>
              <a:rPr lang="en-US" sz="2400" dirty="0"/>
              <a:t>	</a:t>
            </a:r>
            <a:r>
              <a:rPr lang="en-US" sz="2400" dirty="0" err="1"/>
              <a:t>palmar</a:t>
            </a:r>
            <a:r>
              <a:rPr lang="en-US" sz="2400" dirty="0"/>
              <a:t> creases</a:t>
            </a:r>
          </a:p>
          <a:p>
            <a:pPr>
              <a:buNone/>
            </a:pPr>
            <a:r>
              <a:rPr lang="en-US" sz="2400" dirty="0"/>
              <a:t>	</a:t>
            </a:r>
            <a:r>
              <a:rPr lang="en-US" sz="2400" dirty="0" err="1"/>
              <a:t>buccal</a:t>
            </a:r>
            <a:endParaRPr lang="en-US" sz="2400" dirty="0"/>
          </a:p>
          <a:p>
            <a:r>
              <a:rPr lang="en-US" b="1" dirty="0"/>
              <a:t>Postural hypotension</a:t>
            </a:r>
          </a:p>
          <a:p>
            <a:endParaRPr lang="en-US" b="1" dirty="0"/>
          </a:p>
          <a:p>
            <a:r>
              <a:rPr lang="en-US" sz="2400" dirty="0"/>
              <a:t>LOW and </a:t>
            </a:r>
            <a:r>
              <a:rPr lang="en-US" sz="2400" dirty="0" err="1"/>
              <a:t>generalised</a:t>
            </a:r>
            <a:r>
              <a:rPr lang="en-US" sz="2400" dirty="0"/>
              <a:t> wasting</a:t>
            </a:r>
          </a:p>
          <a:p>
            <a:r>
              <a:rPr lang="en-US" sz="2400" dirty="0"/>
              <a:t>Dehydration</a:t>
            </a:r>
          </a:p>
          <a:p>
            <a:r>
              <a:rPr lang="en-US" sz="2400" dirty="0"/>
              <a:t>Loss of body hair</a:t>
            </a:r>
          </a:p>
          <a:p>
            <a:r>
              <a:rPr lang="en-US" sz="2400" dirty="0" err="1"/>
              <a:t>Vitiligo</a:t>
            </a:r>
            <a:r>
              <a:rPr lang="en-US" sz="24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Signs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15" y="813435"/>
            <a:ext cx="8090535" cy="52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0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Precipitated by </a:t>
            </a:r>
            <a:r>
              <a:rPr lang="en-US" dirty="0" err="1"/>
              <a:t>intercurrent</a:t>
            </a:r>
            <a:r>
              <a:rPr lang="en-US" dirty="0"/>
              <a:t> illness, trauma, surgery, etc</a:t>
            </a:r>
          </a:p>
          <a:p>
            <a:r>
              <a:rPr lang="en-US" dirty="0"/>
              <a:t>Life threatening – medical emergency</a:t>
            </a:r>
          </a:p>
          <a:p>
            <a:endParaRPr lang="en-US" dirty="0"/>
          </a:p>
          <a:p>
            <a:r>
              <a:rPr lang="en-US" dirty="0"/>
              <a:t>Salt, steroid &amp; glucose deficiency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Severe dehydration</a:t>
            </a:r>
          </a:p>
          <a:p>
            <a:r>
              <a:rPr lang="en-US" dirty="0">
                <a:solidFill>
                  <a:srgbClr val="FF0000"/>
                </a:solidFill>
              </a:rPr>
              <a:t>Hypotension</a:t>
            </a:r>
          </a:p>
          <a:p>
            <a:r>
              <a:rPr lang="en-US" dirty="0" err="1">
                <a:solidFill>
                  <a:srgbClr val="FF0000"/>
                </a:solidFill>
              </a:rPr>
              <a:t>Hypoglycaemia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</a:rPr>
              <a:t>Addisonian</a:t>
            </a:r>
            <a:r>
              <a:rPr lang="en-US" b="1" dirty="0">
                <a:solidFill>
                  <a:srgbClr val="002060"/>
                </a:solidFill>
              </a:rPr>
              <a:t> Crisis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Random cortisol</a:t>
            </a:r>
            <a:r>
              <a:rPr lang="en-US" dirty="0"/>
              <a:t> – </a:t>
            </a:r>
            <a:r>
              <a:rPr lang="en-US" sz="2000" dirty="0"/>
              <a:t>of little value</a:t>
            </a:r>
          </a:p>
          <a:p>
            <a:pPr>
              <a:buNone/>
            </a:pPr>
            <a:r>
              <a:rPr lang="en-US" sz="2000" dirty="0"/>
              <a:t>	If &lt;100 </a:t>
            </a:r>
            <a:r>
              <a:rPr lang="en-US" sz="2000" dirty="0" err="1"/>
              <a:t>nmol</a:t>
            </a:r>
            <a:r>
              <a:rPr lang="en-US" sz="2000" dirty="0"/>
              <a:t>/L during day </a:t>
            </a:r>
            <a:r>
              <a:rPr lang="en-US" sz="2000" dirty="0">
                <a:sym typeface="Wingdings" pitchFamily="2" charset="2"/>
              </a:rPr>
              <a:t> highly suggestive </a:t>
            </a:r>
          </a:p>
          <a:p>
            <a:pPr>
              <a:buNone/>
            </a:pPr>
            <a:r>
              <a:rPr lang="en-US" sz="2000" dirty="0">
                <a:sym typeface="Wingdings" pitchFamily="2" charset="2"/>
              </a:rPr>
              <a:t>	If &gt;550 </a:t>
            </a:r>
            <a:r>
              <a:rPr lang="en-US" sz="2000" dirty="0" err="1">
                <a:sym typeface="Wingdings" pitchFamily="2" charset="2"/>
              </a:rPr>
              <a:t>nmol</a:t>
            </a:r>
            <a:r>
              <a:rPr lang="en-US" sz="2000" dirty="0">
                <a:sym typeface="Wingdings" pitchFamily="2" charset="2"/>
              </a:rPr>
              <a:t>/L  unlikely</a:t>
            </a:r>
          </a:p>
          <a:p>
            <a:pPr>
              <a:buNone/>
            </a:pPr>
            <a:endParaRPr lang="en-US" sz="2000" dirty="0">
              <a:sym typeface="Wingdings" pitchFamily="2" charset="2"/>
            </a:endParaRPr>
          </a:p>
          <a:p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Short ACTH stimulation test</a:t>
            </a:r>
            <a:r>
              <a:rPr lang="en-US" dirty="0">
                <a:sym typeface="Wingdings" pitchFamily="2" charset="2"/>
              </a:rPr>
              <a:t> – </a:t>
            </a:r>
          </a:p>
          <a:p>
            <a:pPr>
              <a:buNone/>
            </a:pPr>
            <a:r>
              <a:rPr lang="en-US" sz="2000" dirty="0">
                <a:sym typeface="Wingdings" pitchFamily="2" charset="2"/>
              </a:rPr>
              <a:t>	</a:t>
            </a:r>
            <a:r>
              <a:rPr lang="en-US" sz="2000" dirty="0" err="1">
                <a:sym typeface="Wingdings" pitchFamily="2" charset="2"/>
              </a:rPr>
              <a:t>Tetracosactide</a:t>
            </a:r>
            <a:r>
              <a:rPr lang="en-US" sz="2000" dirty="0">
                <a:sym typeface="Wingdings" pitchFamily="2" charset="2"/>
              </a:rPr>
              <a:t> 250 </a:t>
            </a:r>
            <a:r>
              <a:rPr lang="en-US" sz="2000" dirty="0" err="1">
                <a:sym typeface="Wingdings" pitchFamily="2" charset="2"/>
              </a:rPr>
              <a:t>microg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i.v</a:t>
            </a:r>
            <a:r>
              <a:rPr lang="en-US" sz="2000" dirty="0">
                <a:sym typeface="Wingdings" pitchFamily="2" charset="2"/>
              </a:rPr>
              <a:t>/</a:t>
            </a:r>
            <a:r>
              <a:rPr lang="en-US" sz="2000" dirty="0" err="1">
                <a:sym typeface="Wingdings" pitchFamily="2" charset="2"/>
              </a:rPr>
              <a:t>im</a:t>
            </a:r>
            <a:r>
              <a:rPr lang="en-US" sz="2000" dirty="0">
                <a:sym typeface="Wingdings" pitchFamily="2" charset="2"/>
              </a:rPr>
              <a:t> at 0 </a:t>
            </a:r>
            <a:r>
              <a:rPr lang="en-US" sz="2000" dirty="0" err="1">
                <a:sym typeface="Wingdings" pitchFamily="2" charset="2"/>
              </a:rPr>
              <a:t>mins</a:t>
            </a:r>
            <a:endParaRPr lang="en-US" sz="2000" dirty="0">
              <a:sym typeface="Wingdings" pitchFamily="2" charset="2"/>
            </a:endParaRPr>
          </a:p>
          <a:p>
            <a:pPr>
              <a:buNone/>
            </a:pPr>
            <a:r>
              <a:rPr lang="en-US" sz="2000" dirty="0">
                <a:sym typeface="Wingdings" pitchFamily="2" charset="2"/>
              </a:rPr>
              <a:t>	Plasma cortisol at 0 , 30 mins ,1 hour</a:t>
            </a:r>
          </a:p>
          <a:p>
            <a:pPr>
              <a:buNone/>
            </a:pPr>
            <a:r>
              <a:rPr lang="en-US" sz="2000" dirty="0">
                <a:sym typeface="Wingdings" pitchFamily="2" charset="2"/>
              </a:rPr>
              <a:t>	If cortisol at 30 mins/1 hour is &gt;550 nmol/L  excludes primary adrenal failure</a:t>
            </a:r>
          </a:p>
          <a:p>
            <a:pPr>
              <a:buNone/>
            </a:pPr>
            <a:endParaRPr lang="en-US" sz="2000" dirty="0">
              <a:sym typeface="Wingdings" pitchFamily="2" charset="2"/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9 am plasma ACTH</a:t>
            </a:r>
            <a:r>
              <a:rPr lang="en-US" dirty="0"/>
              <a:t> – </a:t>
            </a:r>
          </a:p>
          <a:p>
            <a:pPr>
              <a:buNone/>
            </a:pPr>
            <a:r>
              <a:rPr lang="en-US" sz="2000" dirty="0"/>
              <a:t>	If high with low/low normal </a:t>
            </a:r>
            <a:r>
              <a:rPr lang="en-US" sz="2000" dirty="0" err="1"/>
              <a:t>cortisol</a:t>
            </a: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 confirms primary adrenal failure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Investigations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000" dirty="0"/>
          </a:p>
          <a:p>
            <a:r>
              <a:rPr lang="en-US" sz="2400" dirty="0"/>
              <a:t>↑ potassium &amp; urea, ↓ sodium</a:t>
            </a:r>
          </a:p>
          <a:p>
            <a:r>
              <a:rPr lang="en-US" sz="2400" dirty="0"/>
              <a:t>↓ glucose</a:t>
            </a:r>
          </a:p>
          <a:p>
            <a:r>
              <a:rPr lang="en-US" sz="2400" dirty="0"/>
              <a:t>↓ </a:t>
            </a:r>
            <a:r>
              <a:rPr lang="en-US" sz="2400" dirty="0" err="1"/>
              <a:t>aldosterone</a:t>
            </a:r>
            <a:r>
              <a:rPr lang="en-US" sz="2400" dirty="0"/>
              <a:t>, ↑ </a:t>
            </a:r>
            <a:r>
              <a:rPr lang="en-US" sz="2400" dirty="0" err="1"/>
              <a:t>renin</a:t>
            </a:r>
            <a:endParaRPr lang="en-US" sz="2400" dirty="0"/>
          </a:p>
          <a:p>
            <a:r>
              <a:rPr lang="en-US" sz="2400" dirty="0"/>
              <a:t>↑ calcium</a:t>
            </a:r>
          </a:p>
          <a:p>
            <a:r>
              <a:rPr lang="en-US" sz="2400" dirty="0" err="1"/>
              <a:t>Anaemia</a:t>
            </a:r>
            <a:endParaRPr lang="en-US" sz="2400" dirty="0"/>
          </a:p>
          <a:p>
            <a:r>
              <a:rPr lang="en-US" sz="2400" dirty="0"/>
              <a:t>Adrenal Abs</a:t>
            </a:r>
          </a:p>
          <a:p>
            <a:r>
              <a:rPr lang="en-US" sz="2400" dirty="0"/>
              <a:t>Chest &amp; </a:t>
            </a:r>
            <a:r>
              <a:rPr lang="en-US" sz="2400" dirty="0" err="1"/>
              <a:t>Abdo</a:t>
            </a:r>
            <a:r>
              <a:rPr lang="en-US" sz="2400" dirty="0"/>
              <a:t> </a:t>
            </a:r>
            <a:r>
              <a:rPr lang="en-US" sz="2400" dirty="0" err="1"/>
              <a:t>Xrays</a:t>
            </a:r>
            <a:r>
              <a:rPr lang="en-US" sz="2400" dirty="0"/>
              <a:t> for TB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Investigations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54691"/>
          </a:xfrm>
        </p:spPr>
        <p:txBody>
          <a:bodyPr/>
          <a:lstStyle/>
          <a:p>
            <a:r>
              <a:rPr lang="en-US" dirty="0"/>
              <a:t>N. saline + Hydrocortisone </a:t>
            </a:r>
            <a:r>
              <a:rPr lang="en-US" dirty="0" err="1"/>
              <a:t>i.v</a:t>
            </a:r>
            <a:endParaRPr lang="en-US" dirty="0"/>
          </a:p>
          <a:p>
            <a:r>
              <a:rPr lang="en-US" dirty="0"/>
              <a:t>Hydration is the most important initial step</a:t>
            </a:r>
          </a:p>
          <a:p>
            <a:endParaRPr lang="en-US" dirty="0"/>
          </a:p>
          <a:p>
            <a:r>
              <a:rPr lang="en-US" dirty="0"/>
              <a:t>Glucose iv/oral</a:t>
            </a:r>
          </a:p>
          <a:p>
            <a:endParaRPr lang="en-US" dirty="0"/>
          </a:p>
          <a:p>
            <a:r>
              <a:rPr lang="en-US" dirty="0"/>
              <a:t>Oral steroids once stable</a:t>
            </a:r>
          </a:p>
          <a:p>
            <a:endParaRPr lang="en-US" dirty="0"/>
          </a:p>
          <a:p>
            <a:r>
              <a:rPr lang="en-US" dirty="0" err="1"/>
              <a:t>Fludrocortisone</a:t>
            </a:r>
            <a:r>
              <a:rPr lang="en-US" dirty="0"/>
              <a:t> later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Treatment – Acute </a:t>
            </a:r>
            <a:r>
              <a:rPr lang="en-US" b="1" dirty="0" err="1">
                <a:solidFill>
                  <a:srgbClr val="002060"/>
                </a:solidFill>
              </a:rPr>
              <a:t>Hypoadrenalism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E47F-5542-4A72-B7E0-23B231AB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B454-027F-4D79-B430-C79643FB1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Primary </a:t>
            </a:r>
            <a:r>
              <a:rPr lang="en-GB" dirty="0" err="1"/>
              <a:t>ahypoadrenalism</a:t>
            </a:r>
            <a:r>
              <a:rPr lang="en-GB" dirty="0"/>
              <a:t>/Addison disease</a:t>
            </a:r>
          </a:p>
          <a:p>
            <a:r>
              <a:rPr lang="en-GB" dirty="0" err="1"/>
              <a:t>Cushings</a:t>
            </a:r>
            <a:r>
              <a:rPr lang="en-GB" dirty="0"/>
              <a:t> syndrome</a:t>
            </a:r>
          </a:p>
          <a:p>
            <a:r>
              <a:rPr lang="en-GB" dirty="0"/>
              <a:t>Hyperaldosteronism</a:t>
            </a:r>
          </a:p>
          <a:p>
            <a:r>
              <a:rPr lang="en-GB" dirty="0" err="1"/>
              <a:t>Phaeochromocytoma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33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891"/>
          </a:xfrm>
        </p:spPr>
        <p:txBody>
          <a:bodyPr/>
          <a:lstStyle/>
          <a:p>
            <a:r>
              <a:rPr lang="en-US" dirty="0"/>
              <a:t>Treat underlying cause if possible – TB</a:t>
            </a:r>
          </a:p>
          <a:p>
            <a:endParaRPr lang="en-US" dirty="0"/>
          </a:p>
          <a:p>
            <a:r>
              <a:rPr lang="en-US" dirty="0"/>
              <a:t>Replacement with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		(a) Glucocorticoid 	–  oral hydrocortisone </a:t>
            </a:r>
          </a:p>
          <a:p>
            <a:pPr>
              <a:buNone/>
            </a:pPr>
            <a:r>
              <a:rPr lang="en-US" dirty="0"/>
              <a:t>					 -  oral prednisolone</a:t>
            </a:r>
          </a:p>
          <a:p>
            <a:pPr>
              <a:buNone/>
            </a:pPr>
            <a:r>
              <a:rPr lang="en-US" dirty="0"/>
              <a:t> 	     (b) </a:t>
            </a:r>
            <a:r>
              <a:rPr lang="en-US" dirty="0" err="1"/>
              <a:t>Mineralocarticoid</a:t>
            </a:r>
            <a:r>
              <a:rPr lang="en-US" dirty="0"/>
              <a:t>  - </a:t>
            </a:r>
            <a:r>
              <a:rPr lang="en-US" dirty="0" err="1"/>
              <a:t>fludrocortisone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Treatment – Long Term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133600"/>
            <a:ext cx="6324600" cy="3873691"/>
          </a:xfrm>
        </p:spPr>
        <p:txBody>
          <a:bodyPr>
            <a:normAutofit fontScale="92500"/>
          </a:bodyPr>
          <a:lstStyle/>
          <a:p>
            <a:r>
              <a:rPr lang="en-US" dirty="0"/>
              <a:t>Know how to increase steroid dose for inter-current illness</a:t>
            </a:r>
          </a:p>
          <a:p>
            <a:r>
              <a:rPr lang="en-US" dirty="0"/>
              <a:t>(Double the existing dose during the illness)</a:t>
            </a:r>
          </a:p>
          <a:p>
            <a:endParaRPr lang="en-US" dirty="0"/>
          </a:p>
          <a:p>
            <a:r>
              <a:rPr lang="en-US" dirty="0"/>
              <a:t>Carry a ‘steroid card’</a:t>
            </a:r>
          </a:p>
          <a:p>
            <a:endParaRPr lang="en-US" dirty="0"/>
          </a:p>
          <a:p>
            <a:r>
              <a:rPr lang="en-US" dirty="0"/>
              <a:t>Have vial of iv hydrocortisone with </a:t>
            </a:r>
          </a:p>
          <a:p>
            <a:r>
              <a:rPr lang="en-US" dirty="0"/>
              <a:t>them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All patients on steroid replacement should </a:t>
            </a:r>
            <a:r>
              <a:rPr lang="en-US" b="1" dirty="0"/>
              <a:t>- </a:t>
            </a:r>
          </a:p>
        </p:txBody>
      </p:sp>
      <p:pic>
        <p:nvPicPr>
          <p:cNvPr id="2050" name="Picture 2" descr="http://hacking-medschool.com/wp-content/uploads/2011/04/steroid-c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7728" y="758397"/>
            <a:ext cx="2409825" cy="5895976"/>
          </a:xfrm>
          <a:prstGeom prst="rect">
            <a:avLst/>
          </a:prstGeom>
          <a:noFill/>
        </p:spPr>
      </p:pic>
      <p:pic>
        <p:nvPicPr>
          <p:cNvPr id="2052" name="Picture 4" descr="Photo of a medical alert bracel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7677" y="5420128"/>
            <a:ext cx="3048000" cy="14928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Hypothalamic-pituitary disease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	 inadequate ACTH production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        </a:t>
            </a:r>
            <a:r>
              <a:rPr lang="en-US" dirty="0" err="1">
                <a:sym typeface="Wingdings" pitchFamily="2" charset="2"/>
              </a:rPr>
              <a:t>Pitutary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tumour</a:t>
            </a:r>
            <a:r>
              <a:rPr lang="en-US" dirty="0">
                <a:sym typeface="Wingdings" pitchFamily="2" charset="2"/>
              </a:rPr>
              <a:t>/infiltration/infections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       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Differs from primary hypoadrenalism 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                    No salt wasting or hyperkalemia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                    No hyperpigmentation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Long term steroid therapy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	 h</a:t>
            </a:r>
            <a:r>
              <a:rPr lang="en-US" dirty="0"/>
              <a:t>ypothalamic-pituitary-adrenal suppression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Secondary </a:t>
            </a:r>
            <a:r>
              <a:rPr lang="en-US" b="1" dirty="0" err="1">
                <a:solidFill>
                  <a:srgbClr val="002060"/>
                </a:solidFill>
              </a:rPr>
              <a:t>Hypoadrenalism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Picture 4" descr="prednison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2335" y="4344914"/>
            <a:ext cx="23812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Cushing Syndrome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16305"/>
          </a:xfrm>
        </p:spPr>
        <p:txBody>
          <a:bodyPr/>
          <a:lstStyle/>
          <a:p>
            <a:pPr algn="ctr"/>
            <a:r>
              <a:rPr lang="en-AU" altLang="en-US" b="1">
                <a:solidFill>
                  <a:srgbClr val="002060"/>
                </a:solidFill>
              </a:rPr>
              <a:t>Cushing Syndrome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105" y="1767205"/>
            <a:ext cx="373824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37820" y="1655445"/>
            <a:ext cx="46672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altLang="en-US" sz="2400"/>
              <a:t>Due to prlong increase in plasma glucocorticoids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altLang="en-US" sz="2400"/>
              <a:t>Described by Harvey Cushing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altLang="en-US" sz="2400"/>
              <a:t>Can be ACTH dependent or 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altLang="en-US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free circulating </a:t>
            </a:r>
            <a:r>
              <a:rPr lang="en-US" dirty="0" err="1"/>
              <a:t>glucocorticoid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Commonly due to therapeutic synthetic steroids (or ACTH) administration</a:t>
            </a:r>
          </a:p>
          <a:p>
            <a:endParaRPr lang="en-US" dirty="0"/>
          </a:p>
          <a:p>
            <a:r>
              <a:rPr lang="en-US" dirty="0"/>
              <a:t>All spontaneous forms are rare </a:t>
            </a:r>
          </a:p>
          <a:p>
            <a:pPr>
              <a:buNone/>
            </a:pPr>
            <a:r>
              <a:rPr lang="en-US" dirty="0"/>
              <a:t>	&lt; 5/million/year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110" y="480059"/>
            <a:ext cx="8016240" cy="60128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485" y="221615"/>
            <a:ext cx="6209030" cy="61309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075" y="871220"/>
            <a:ext cx="8444230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gain, change in appearance</a:t>
            </a:r>
          </a:p>
          <a:p>
            <a:r>
              <a:rPr lang="en-US" dirty="0"/>
              <a:t>Insomnia</a:t>
            </a:r>
          </a:p>
          <a:p>
            <a:r>
              <a:rPr lang="en-US" dirty="0"/>
              <a:t>Depression</a:t>
            </a:r>
          </a:p>
          <a:p>
            <a:r>
              <a:rPr lang="en-US" dirty="0"/>
              <a:t>Psychosis</a:t>
            </a:r>
          </a:p>
          <a:p>
            <a:r>
              <a:rPr lang="en-US" dirty="0" err="1"/>
              <a:t>Amenorrhoea</a:t>
            </a:r>
            <a:r>
              <a:rPr lang="en-US" dirty="0"/>
              <a:t>/</a:t>
            </a:r>
            <a:r>
              <a:rPr lang="en-US" dirty="0" err="1"/>
              <a:t>oligomenorrhoea</a:t>
            </a:r>
            <a:endParaRPr lang="en-US" dirty="0"/>
          </a:p>
          <a:p>
            <a:r>
              <a:rPr lang="en-US" dirty="0"/>
              <a:t>Poor libido</a:t>
            </a:r>
          </a:p>
          <a:p>
            <a:r>
              <a:rPr lang="en-US" dirty="0" err="1"/>
              <a:t>Polyuria</a:t>
            </a:r>
            <a:r>
              <a:rPr lang="en-US" dirty="0"/>
              <a:t>, </a:t>
            </a:r>
            <a:r>
              <a:rPr lang="en-US" dirty="0" err="1"/>
              <a:t>polydipsia</a:t>
            </a: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Symptoms</a:t>
            </a:r>
          </a:p>
        </p:txBody>
      </p:sp>
      <p:pic>
        <p:nvPicPr>
          <p:cNvPr id="28676" name="Picture 4" descr="http://csrf.net/images/chi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4675" y="0"/>
            <a:ext cx="2219325" cy="1476375"/>
          </a:xfrm>
          <a:prstGeom prst="rect">
            <a:avLst/>
          </a:prstGeom>
          <a:noFill/>
        </p:spPr>
      </p:pic>
      <p:pic>
        <p:nvPicPr>
          <p:cNvPr id="28677" name="Picture 5" descr="C:\Users\Compaq\Odds &amp; Ends\Desktop\figure6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4419600"/>
            <a:ext cx="4800600" cy="2438400"/>
          </a:xfrm>
          <a:prstGeom prst="rect">
            <a:avLst/>
          </a:prstGeom>
          <a:noFill/>
        </p:spPr>
      </p:pic>
      <p:pic>
        <p:nvPicPr>
          <p:cNvPr id="28678" name="Picture 6" descr="C:\Users\Compaq\Odds &amp; Ends\Desktop\r7_cushingssyndrome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1905000"/>
            <a:ext cx="2286000" cy="251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95" y="106045"/>
            <a:ext cx="8500110" cy="66084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78491"/>
          </a:xfrm>
        </p:spPr>
        <p:txBody>
          <a:bodyPr>
            <a:normAutofit/>
          </a:bodyPr>
          <a:lstStyle/>
          <a:p>
            <a:r>
              <a:rPr lang="en-US" dirty="0"/>
              <a:t>Plethora</a:t>
            </a:r>
          </a:p>
          <a:p>
            <a:r>
              <a:rPr lang="en-US" dirty="0">
                <a:solidFill>
                  <a:srgbClr val="FF0000"/>
                </a:solidFill>
              </a:rPr>
              <a:t>Thin skin</a:t>
            </a:r>
          </a:p>
          <a:p>
            <a:r>
              <a:rPr lang="en-US" dirty="0">
                <a:solidFill>
                  <a:srgbClr val="FF0000"/>
                </a:solidFill>
              </a:rPr>
              <a:t>Easy bruising</a:t>
            </a:r>
          </a:p>
          <a:p>
            <a:r>
              <a:rPr lang="en-US" dirty="0"/>
              <a:t>Hypertension</a:t>
            </a:r>
          </a:p>
          <a:p>
            <a:r>
              <a:rPr lang="en-US" dirty="0"/>
              <a:t>Pathological fractures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400" dirty="0"/>
              <a:t>vertebrae, ribs</a:t>
            </a:r>
          </a:p>
          <a:p>
            <a:r>
              <a:rPr lang="en-US" dirty="0" err="1"/>
              <a:t>Striae</a:t>
            </a:r>
            <a:r>
              <a:rPr lang="en-US" dirty="0"/>
              <a:t> – </a:t>
            </a:r>
            <a:r>
              <a:rPr lang="en-US" sz="2400" dirty="0"/>
              <a:t>purple/red</a:t>
            </a:r>
          </a:p>
          <a:p>
            <a:r>
              <a:rPr lang="en-US" dirty="0">
                <a:solidFill>
                  <a:srgbClr val="FF0000"/>
                </a:solidFill>
              </a:rPr>
              <a:t>Proximal </a:t>
            </a:r>
            <a:r>
              <a:rPr lang="en-US" dirty="0" err="1">
                <a:solidFill>
                  <a:srgbClr val="FF0000"/>
                </a:solidFill>
              </a:rPr>
              <a:t>myopathy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Signs - Discriminatory</a:t>
            </a:r>
          </a:p>
        </p:txBody>
      </p:sp>
      <p:pic>
        <p:nvPicPr>
          <p:cNvPr id="33795" name="Picture 3" descr="C:\Users\Compaq\Odds &amp; Ends\Desktop\loadBinary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1"/>
            <a:ext cx="2667000" cy="312419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477000" y="2819400"/>
            <a:ext cx="2514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6" name="Picture 4" descr="C:\Users\Compaq\Odds &amp; Ends\Desktop\pituitarydisordersfig7_larg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2743200"/>
            <a:ext cx="3200400" cy="2286000"/>
          </a:xfrm>
          <a:prstGeom prst="rect">
            <a:avLst/>
          </a:prstGeom>
          <a:noFill/>
        </p:spPr>
      </p:pic>
      <p:pic>
        <p:nvPicPr>
          <p:cNvPr id="33800" name="Picture 8" descr="http://glutenfreeworks.com/wp-content/uploads/2010/09/bruise-300x27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5029200"/>
            <a:ext cx="274320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Moon face</a:t>
            </a:r>
          </a:p>
          <a:p>
            <a:r>
              <a:rPr lang="en-US" dirty="0"/>
              <a:t>Buffalo hump</a:t>
            </a:r>
          </a:p>
          <a:p>
            <a:r>
              <a:rPr lang="en-US" dirty="0"/>
              <a:t>Central obesity</a:t>
            </a:r>
          </a:p>
          <a:p>
            <a:r>
              <a:rPr lang="en-US" dirty="0"/>
              <a:t>Acne</a:t>
            </a:r>
          </a:p>
          <a:p>
            <a:r>
              <a:rPr lang="en-US" dirty="0" err="1"/>
              <a:t>Hirsuitism</a:t>
            </a:r>
            <a:endParaRPr lang="en-US" dirty="0"/>
          </a:p>
          <a:p>
            <a:r>
              <a:rPr lang="en-US" dirty="0"/>
              <a:t>Frontal balding </a:t>
            </a:r>
            <a:r>
              <a:rPr lang="en-US" sz="2000" dirty="0"/>
              <a:t>(females)</a:t>
            </a:r>
          </a:p>
          <a:p>
            <a:r>
              <a:rPr lang="en-US" dirty="0"/>
              <a:t>Osteoporosis</a:t>
            </a:r>
          </a:p>
          <a:p>
            <a:r>
              <a:rPr lang="en-US" dirty="0" err="1"/>
              <a:t>Oedema</a:t>
            </a:r>
            <a:endParaRPr lang="en-US" dirty="0"/>
          </a:p>
          <a:p>
            <a:r>
              <a:rPr lang="en-US" dirty="0" err="1"/>
              <a:t>Glycosuria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Signs</a:t>
            </a:r>
          </a:p>
        </p:txBody>
      </p:sp>
      <p:pic>
        <p:nvPicPr>
          <p:cNvPr id="32771" name="Picture 3" descr="C:\Users\Compaq\Odds &amp; Ends\Desktop\facialhair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0" y="4076700"/>
            <a:ext cx="1981200" cy="2781300"/>
          </a:xfrm>
          <a:prstGeom prst="rect">
            <a:avLst/>
          </a:prstGeom>
          <a:noFill/>
        </p:spPr>
      </p:pic>
      <p:pic>
        <p:nvPicPr>
          <p:cNvPr id="32772" name="Picture 4" descr="C:\Users\Compaq\Odds &amp; Ends\Desktop\hump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0"/>
            <a:ext cx="2857500" cy="2000250"/>
          </a:xfrm>
          <a:prstGeom prst="rect">
            <a:avLst/>
          </a:prstGeom>
          <a:noFill/>
        </p:spPr>
      </p:pic>
      <p:pic>
        <p:nvPicPr>
          <p:cNvPr id="32775" name="Picture 7" descr="http://t0.gstatic.com/images?q=tbn:ANd9GcTClXkewEg-0niiXYadt41S9KXSZf9JNFsqA2d37ynGQOHhCF55QSEdjwjzPQ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0"/>
            <a:ext cx="2390775" cy="1981200"/>
          </a:xfrm>
          <a:prstGeom prst="rect">
            <a:avLst/>
          </a:prstGeom>
          <a:noFill/>
        </p:spPr>
      </p:pic>
      <p:pic>
        <p:nvPicPr>
          <p:cNvPr id="32777" name="Picture 9" descr="http://s1.hubimg.com/u/4059440_f26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276600"/>
            <a:ext cx="2438400" cy="3581400"/>
          </a:xfrm>
          <a:prstGeom prst="rect">
            <a:avLst/>
          </a:prstGeom>
          <a:noFill/>
        </p:spPr>
      </p:pic>
      <p:pic>
        <p:nvPicPr>
          <p:cNvPr id="9" name="Picture 8" descr="cushingsideface2asm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2800" y="1981200"/>
            <a:ext cx="1981200" cy="21097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Pigmentation</a:t>
            </a:r>
          </a:p>
          <a:p>
            <a:pPr>
              <a:buNone/>
            </a:pPr>
            <a:r>
              <a:rPr lang="en-US" dirty="0">
                <a:solidFill>
                  <a:schemeClr val="accent6"/>
                </a:solidFill>
              </a:rPr>
              <a:t>	</a:t>
            </a:r>
            <a:r>
              <a:rPr lang="en-US" dirty="0"/>
              <a:t>only in ACTH-dependant causes</a:t>
            </a:r>
          </a:p>
          <a:p>
            <a:pPr>
              <a:buNone/>
            </a:pPr>
            <a:endParaRPr lang="en-US" dirty="0"/>
          </a:p>
          <a:p>
            <a:r>
              <a:rPr lang="en-US" dirty="0" err="1">
                <a:solidFill>
                  <a:schemeClr val="accent6"/>
                </a:solidFill>
              </a:rPr>
              <a:t>Cushingoid</a:t>
            </a:r>
            <a:r>
              <a:rPr lang="en-US" dirty="0">
                <a:solidFill>
                  <a:schemeClr val="accent6"/>
                </a:solidFill>
              </a:rPr>
              <a:t> appearance</a:t>
            </a:r>
          </a:p>
          <a:p>
            <a:pPr>
              <a:buNone/>
            </a:pPr>
            <a:r>
              <a:rPr lang="en-US" dirty="0">
                <a:solidFill>
                  <a:schemeClr val="accent6"/>
                </a:solidFill>
              </a:rPr>
              <a:t>	</a:t>
            </a:r>
            <a:r>
              <a:rPr lang="en-US" dirty="0"/>
              <a:t>in excess alcohol consumption</a:t>
            </a:r>
          </a:p>
          <a:p>
            <a:pPr>
              <a:buNone/>
            </a:pPr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IGT or Diabetes mellitus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	ectopic ACTH</a:t>
            </a:r>
          </a:p>
          <a:p>
            <a:pPr>
              <a:buNone/>
            </a:pPr>
            <a:endParaRPr lang="en-US" dirty="0"/>
          </a:p>
          <a:p>
            <a:r>
              <a:rPr lang="en-US" dirty="0" err="1">
                <a:solidFill>
                  <a:schemeClr val="accent6"/>
                </a:solidFill>
              </a:rPr>
              <a:t>Hypokalaemia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	ectopic ACTH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Other Clinical Features</a:t>
            </a:r>
          </a:p>
        </p:txBody>
      </p:sp>
      <p:pic>
        <p:nvPicPr>
          <p:cNvPr id="34818" name="Picture 2" descr="C:\Users\Compaq\Odds &amp; Ends\Desktop\face-get-cancer-img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4476750"/>
            <a:ext cx="4343400" cy="2381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MOST</a:t>
            </a:r>
            <a:r>
              <a:rPr lang="en-US" dirty="0"/>
              <a:t> obese, hirsute &amp; hypertensive patients do </a:t>
            </a:r>
            <a:r>
              <a:rPr lang="en-US" b="1" dirty="0"/>
              <a:t>NOT</a:t>
            </a:r>
            <a:r>
              <a:rPr lang="en-US" dirty="0"/>
              <a:t> have Cushing’s syndrome</a:t>
            </a:r>
          </a:p>
          <a:p>
            <a:endParaRPr lang="en-US" dirty="0"/>
          </a:p>
          <a:p>
            <a:r>
              <a:rPr lang="en-US" dirty="0"/>
              <a:t>Obesity &amp; depression alter cortisol dynamics in normal people</a:t>
            </a:r>
          </a:p>
          <a:p>
            <a:endParaRPr lang="en-US" dirty="0"/>
          </a:p>
          <a:p>
            <a:r>
              <a:rPr lang="en-US" dirty="0"/>
              <a:t>Random cortisol – useless</a:t>
            </a:r>
          </a:p>
          <a:p>
            <a:endParaRPr lang="en-US" dirty="0"/>
          </a:p>
          <a:p>
            <a:r>
              <a:rPr lang="en-US" dirty="0"/>
              <a:t>‘Cyclical Cushing’s’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Overnight dexamethasone suppression test</a:t>
            </a:r>
            <a:r>
              <a:rPr lang="en-US" dirty="0"/>
              <a:t> – </a:t>
            </a:r>
            <a:r>
              <a:rPr lang="en-US" sz="2000" dirty="0"/>
              <a:t>1 mg at 11 pm – cortisol at 9 am </a:t>
            </a:r>
          </a:p>
          <a:p>
            <a:pPr>
              <a:buNone/>
            </a:pPr>
            <a:r>
              <a:rPr lang="en-US" sz="2000" dirty="0"/>
              <a:t>	normal &lt; 50 nmol/L </a:t>
            </a:r>
          </a:p>
          <a:p>
            <a:pPr>
              <a:buNone/>
            </a:pPr>
            <a:r>
              <a:rPr lang="en-US" sz="2000" dirty="0"/>
              <a:t>	outpatient screening </a:t>
            </a:r>
          </a:p>
          <a:p>
            <a:pPr>
              <a:buNone/>
            </a:pPr>
            <a:r>
              <a:rPr lang="en-US" sz="2000" dirty="0"/>
              <a:t>	High sensitivity</a:t>
            </a:r>
          </a:p>
          <a:p>
            <a:pPr>
              <a:buNone/>
            </a:pPr>
            <a:r>
              <a:rPr lang="en-US" sz="2000" b="1" dirty="0">
                <a:solidFill>
                  <a:srgbClr val="FF0000"/>
                </a:solidFill>
              </a:rPr>
              <a:t>(Normal test rules out </a:t>
            </a:r>
            <a:r>
              <a:rPr lang="en-US" sz="2000" b="1" dirty="0" err="1">
                <a:solidFill>
                  <a:srgbClr val="FF0000"/>
                </a:solidFill>
              </a:rPr>
              <a:t>Cushings</a:t>
            </a:r>
            <a:r>
              <a:rPr lang="en-US" sz="2000" b="1" dirty="0">
                <a:solidFill>
                  <a:srgbClr val="FF0000"/>
                </a:solidFill>
              </a:rPr>
              <a:t> Syndrome)</a:t>
            </a:r>
          </a:p>
          <a:p>
            <a:pPr>
              <a:buNone/>
            </a:pPr>
            <a:endParaRPr lang="en-US" sz="2000" dirty="0"/>
          </a:p>
          <a:p>
            <a:r>
              <a:rPr lang="en-US" b="1" dirty="0">
                <a:solidFill>
                  <a:schemeClr val="accent6"/>
                </a:solidFill>
              </a:rPr>
              <a:t>48-hour low-dose </a:t>
            </a:r>
            <a:r>
              <a:rPr lang="en-US" b="1" dirty="0" err="1">
                <a:solidFill>
                  <a:schemeClr val="accent6"/>
                </a:solidFill>
              </a:rPr>
              <a:t>dexamethasone</a:t>
            </a:r>
            <a:r>
              <a:rPr lang="en-US" b="1" dirty="0">
                <a:solidFill>
                  <a:schemeClr val="accent6"/>
                </a:solidFill>
              </a:rPr>
              <a:t> suppression test</a:t>
            </a:r>
            <a:r>
              <a:rPr lang="en-US" dirty="0"/>
              <a:t> –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000" dirty="0"/>
              <a:t>0.5 mg </a:t>
            </a:r>
            <a:r>
              <a:rPr lang="en-US" sz="2000" dirty="0" err="1"/>
              <a:t>qds</a:t>
            </a:r>
            <a:r>
              <a:rPr lang="en-US" sz="2000" dirty="0"/>
              <a:t> </a:t>
            </a:r>
          </a:p>
          <a:p>
            <a:pPr>
              <a:buNone/>
            </a:pPr>
            <a:r>
              <a:rPr lang="en-US" sz="2000" dirty="0"/>
              <a:t>	9 am plasma </a:t>
            </a:r>
            <a:r>
              <a:rPr lang="en-US" sz="2000" dirty="0" err="1"/>
              <a:t>cortisol</a:t>
            </a:r>
            <a:r>
              <a:rPr lang="en-US" sz="2000" dirty="0"/>
              <a:t> at 0 &amp; D2 </a:t>
            </a:r>
          </a:p>
          <a:p>
            <a:pPr>
              <a:buNone/>
            </a:pPr>
            <a:r>
              <a:rPr lang="en-US" sz="2000" dirty="0"/>
              <a:t>	normal &lt;50 </a:t>
            </a:r>
            <a:r>
              <a:rPr lang="en-US" sz="2000" dirty="0" err="1"/>
              <a:t>nmol</a:t>
            </a:r>
            <a:r>
              <a:rPr lang="en-US" sz="2000" dirty="0"/>
              <a:t>/L on D2</a:t>
            </a:r>
          </a:p>
          <a:p>
            <a:pPr>
              <a:buNone/>
            </a:pPr>
            <a:r>
              <a:rPr lang="en-US" sz="2000" dirty="0"/>
              <a:t>	highly sensitive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Confirming Diagnosis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194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24-hour urinary free </a:t>
            </a:r>
            <a:r>
              <a:rPr lang="en-US" b="1" dirty="0" err="1">
                <a:solidFill>
                  <a:schemeClr val="accent6"/>
                </a:solidFill>
              </a:rPr>
              <a:t>cortisol</a:t>
            </a:r>
            <a:endParaRPr lang="en-US" b="1" dirty="0">
              <a:solidFill>
                <a:schemeClr val="accent6"/>
              </a:solidFill>
            </a:endParaRPr>
          </a:p>
          <a:p>
            <a:pPr>
              <a:buNone/>
            </a:pPr>
            <a:r>
              <a:rPr lang="en-US" dirty="0"/>
              <a:t>	</a:t>
            </a:r>
            <a:r>
              <a:rPr lang="en-US" sz="2000" dirty="0"/>
              <a:t>simple but less reliable</a:t>
            </a:r>
          </a:p>
          <a:p>
            <a:pPr>
              <a:buNone/>
            </a:pPr>
            <a:endParaRPr lang="en-US" sz="2000" dirty="0"/>
          </a:p>
          <a:p>
            <a:r>
              <a:rPr lang="en-US" b="1" dirty="0">
                <a:solidFill>
                  <a:schemeClr val="accent6"/>
                </a:solidFill>
              </a:rPr>
              <a:t>Circadian variation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000" dirty="0" err="1"/>
              <a:t>cortisol</a:t>
            </a:r>
            <a:r>
              <a:rPr lang="en-US" sz="2000" dirty="0"/>
              <a:t> at 9 am &amp; 11 pm 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dirty="0" err="1"/>
              <a:t>Cushings</a:t>
            </a:r>
            <a:r>
              <a:rPr lang="en-US" sz="2000" dirty="0"/>
              <a:t> – high midnight level</a:t>
            </a:r>
          </a:p>
          <a:p>
            <a:pPr>
              <a:buNone/>
            </a:pPr>
            <a:endParaRPr lang="en-US" sz="2000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ACTH level</a:t>
            </a:r>
          </a:p>
          <a:p>
            <a:pPr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Confirming Diagnosis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All causes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clinically identical Cushing’s syndrome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Ectopic ACTH – </a:t>
            </a:r>
            <a:r>
              <a:rPr lang="en-US" sz="2400" dirty="0"/>
              <a:t>short history</a:t>
            </a:r>
          </a:p>
          <a:p>
            <a:pPr>
              <a:buNone/>
            </a:pPr>
            <a:r>
              <a:rPr lang="en-US" sz="2400" dirty="0"/>
              <a:t>				   pigmentation</a:t>
            </a:r>
          </a:p>
          <a:p>
            <a:pPr>
              <a:buNone/>
            </a:pPr>
            <a:r>
              <a:rPr lang="en-US" sz="2400" dirty="0"/>
              <a:t>				   LOW</a:t>
            </a:r>
          </a:p>
          <a:p>
            <a:pPr>
              <a:buNone/>
            </a:pPr>
            <a:r>
              <a:rPr lang="en-US" sz="2400" dirty="0"/>
              <a:t>				   low potassium</a:t>
            </a:r>
          </a:p>
          <a:p>
            <a:pPr>
              <a:buNone/>
            </a:pPr>
            <a:r>
              <a:rPr lang="en-US" sz="2400" dirty="0"/>
              <a:t>				   DM</a:t>
            </a:r>
          </a:p>
          <a:p>
            <a:pPr>
              <a:buNone/>
            </a:pPr>
            <a:r>
              <a:rPr lang="en-US" sz="2400" dirty="0"/>
              <a:t>				   high plasma ACTH</a:t>
            </a:r>
          </a:p>
          <a:p>
            <a:pPr>
              <a:buNone/>
            </a:pPr>
            <a:endParaRPr lang="en-US" sz="2400" dirty="0"/>
          </a:p>
          <a:p>
            <a:r>
              <a:rPr lang="en-US" dirty="0"/>
              <a:t>Adrenal </a:t>
            </a:r>
            <a:r>
              <a:rPr lang="en-US" dirty="0" err="1"/>
              <a:t>tumour</a:t>
            </a:r>
            <a:r>
              <a:rPr lang="en-US" dirty="0"/>
              <a:t> – </a:t>
            </a:r>
            <a:r>
              <a:rPr lang="en-US" sz="2400" dirty="0"/>
              <a:t>severe </a:t>
            </a:r>
            <a:r>
              <a:rPr lang="en-US" sz="2400" dirty="0" err="1"/>
              <a:t>hirsutism</a:t>
            </a:r>
            <a:r>
              <a:rPr lang="en-US" sz="2400" dirty="0"/>
              <a:t> &amp; </a:t>
            </a:r>
            <a:r>
              <a:rPr lang="en-US" sz="2400" dirty="0" err="1"/>
              <a:t>virilization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Differential Diagnosis of Cause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Adrenal CT or MRI</a:t>
            </a:r>
            <a:r>
              <a:rPr lang="en-US" dirty="0"/>
              <a:t> – </a:t>
            </a:r>
          </a:p>
          <a:p>
            <a:pPr>
              <a:buNone/>
            </a:pPr>
            <a:r>
              <a:rPr lang="en-US" sz="2200" dirty="0"/>
              <a:t>	</a:t>
            </a:r>
            <a:r>
              <a:rPr lang="en-US" sz="2000" dirty="0" err="1"/>
              <a:t>tumours</a:t>
            </a:r>
            <a:r>
              <a:rPr lang="en-US" sz="2000" dirty="0"/>
              <a:t> are large </a:t>
            </a:r>
          </a:p>
          <a:p>
            <a:pPr>
              <a:buNone/>
            </a:pPr>
            <a:r>
              <a:rPr lang="en-US" sz="2000" dirty="0"/>
              <a:t>	bilateral adrenal hyperplasia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ACTH-dependant</a:t>
            </a:r>
          </a:p>
          <a:p>
            <a:pPr>
              <a:buNone/>
            </a:pPr>
            <a:r>
              <a:rPr lang="en-US" sz="2000" dirty="0"/>
              <a:t>			                             ACTH-</a:t>
            </a:r>
            <a:r>
              <a:rPr lang="en-US" sz="2000" dirty="0" err="1"/>
              <a:t>independant</a:t>
            </a:r>
            <a:r>
              <a:rPr lang="en-US" sz="2000" dirty="0"/>
              <a:t> nodular 							hyperplasia</a:t>
            </a:r>
          </a:p>
          <a:p>
            <a:r>
              <a:rPr lang="en-US" b="1" dirty="0">
                <a:solidFill>
                  <a:schemeClr val="accent6"/>
                </a:solidFill>
              </a:rPr>
              <a:t>Pituitary MRI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chemeClr val="accent6"/>
                </a:solidFill>
              </a:rPr>
              <a:t>Plasma potassium</a:t>
            </a:r>
            <a:r>
              <a:rPr lang="en-US" dirty="0"/>
              <a:t> – </a:t>
            </a:r>
            <a:r>
              <a:rPr lang="en-US" sz="2000" dirty="0"/>
              <a:t>ectopic ACTH</a:t>
            </a:r>
          </a:p>
          <a:p>
            <a:r>
              <a:rPr lang="en-US" b="1" dirty="0">
                <a:solidFill>
                  <a:schemeClr val="accent6"/>
                </a:solidFill>
              </a:rPr>
              <a:t>High-dose </a:t>
            </a:r>
            <a:r>
              <a:rPr lang="en-US" b="1" dirty="0" err="1">
                <a:solidFill>
                  <a:schemeClr val="accent6"/>
                </a:solidFill>
              </a:rPr>
              <a:t>dexamethasone</a:t>
            </a:r>
            <a:r>
              <a:rPr lang="en-US" b="1" dirty="0">
                <a:solidFill>
                  <a:schemeClr val="accent6"/>
                </a:solidFill>
              </a:rPr>
              <a:t> suppression test</a:t>
            </a:r>
            <a:r>
              <a:rPr lang="en-US" dirty="0"/>
              <a:t> – </a:t>
            </a:r>
            <a:r>
              <a:rPr lang="en-US" sz="2000" dirty="0"/>
              <a:t>2  mg </a:t>
            </a:r>
            <a:r>
              <a:rPr lang="en-US" sz="2000" dirty="0" err="1"/>
              <a:t>qds</a:t>
            </a:r>
            <a:r>
              <a:rPr lang="en-US" sz="2000" dirty="0"/>
              <a:t> </a:t>
            </a:r>
          </a:p>
          <a:p>
            <a:pPr>
              <a:buNone/>
            </a:pPr>
            <a:r>
              <a:rPr lang="en-US" sz="2000" dirty="0"/>
              <a:t>	9 am plasma </a:t>
            </a:r>
            <a:r>
              <a:rPr lang="en-US" sz="2000" dirty="0" err="1"/>
              <a:t>cortisol</a:t>
            </a:r>
            <a:r>
              <a:rPr lang="en-US" sz="2000" dirty="0"/>
              <a:t> at 0 &amp; D2 </a:t>
            </a:r>
          </a:p>
          <a:p>
            <a:pPr>
              <a:buNone/>
            </a:pPr>
            <a:r>
              <a:rPr lang="en-US" sz="2000" dirty="0"/>
              <a:t>	Suppression </a:t>
            </a:r>
            <a:r>
              <a:rPr lang="en-US" sz="2000" dirty="0">
                <a:sym typeface="Wingdings" pitchFamily="2" charset="2"/>
              </a:rPr>
              <a:t> pituitary disease</a:t>
            </a:r>
            <a:endParaRPr lang="en-US" sz="2000" dirty="0"/>
          </a:p>
          <a:p>
            <a:pPr>
              <a:buNone/>
            </a:pPr>
            <a:r>
              <a:rPr lang="en-US" sz="2000" dirty="0"/>
              <a:t>	No significant suppression </a:t>
            </a:r>
            <a:r>
              <a:rPr lang="en-US" sz="2000" dirty="0">
                <a:sym typeface="Wingdings" pitchFamily="2" charset="2"/>
              </a:rPr>
              <a:t> ectopic ACTH </a:t>
            </a:r>
          </a:p>
          <a:p>
            <a:pPr>
              <a:buNone/>
            </a:pPr>
            <a:r>
              <a:rPr lang="en-US" sz="2000" dirty="0">
                <a:sym typeface="Wingdings" pitchFamily="2" charset="2"/>
              </a:rPr>
              <a:t>					     adrenal </a:t>
            </a:r>
            <a:r>
              <a:rPr lang="en-US" sz="2000" dirty="0" err="1">
                <a:sym typeface="Wingdings" pitchFamily="2" charset="2"/>
              </a:rPr>
              <a:t>tumour</a:t>
            </a:r>
            <a:endParaRPr lang="en-US" sz="2000" dirty="0">
              <a:sym typeface="Wingdings" pitchFamily="2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Differential Diagnosis of Cause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Plasma ACTH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sz="2000" dirty="0">
                <a:sym typeface="Wingdings" pitchFamily="2" charset="2"/>
              </a:rPr>
              <a:t>if low  non-ACTH dependant disease</a:t>
            </a:r>
          </a:p>
          <a:p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CRH test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sz="2000" dirty="0">
                <a:sym typeface="Wingdings" pitchFamily="2" charset="2"/>
              </a:rPr>
              <a:t>exaggerated response  pituitary-dependant </a:t>
            </a:r>
          </a:p>
          <a:p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Chest X-ray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sz="2000" dirty="0">
                <a:sym typeface="Wingdings" pitchFamily="2" charset="2"/>
              </a:rPr>
              <a:t>bronchial CA or </a:t>
            </a:r>
            <a:r>
              <a:rPr lang="en-US" sz="2000" dirty="0" err="1">
                <a:sym typeface="Wingdings" pitchFamily="2" charset="2"/>
              </a:rPr>
              <a:t>carcinoid</a:t>
            </a:r>
            <a:endParaRPr lang="en-US" sz="2000" dirty="0">
              <a:sym typeface="Wingdings" pitchFamily="2" charset="2"/>
            </a:endParaRPr>
          </a:p>
          <a:p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Selective catheterization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of inferior </a:t>
            </a:r>
            <a:r>
              <a:rPr lang="en-US" sz="2400" dirty="0" err="1">
                <a:sym typeface="Wingdings" pitchFamily="2" charset="2"/>
              </a:rPr>
              <a:t>petrosal</a:t>
            </a:r>
            <a:r>
              <a:rPr lang="en-US" sz="2400" dirty="0">
                <a:sym typeface="Wingdings" pitchFamily="2" charset="2"/>
              </a:rPr>
              <a:t> sinus, </a:t>
            </a:r>
            <a:r>
              <a:rPr lang="en-US" sz="2000" dirty="0">
                <a:sym typeface="Wingdings" pitchFamily="2" charset="2"/>
              </a:rPr>
              <a:t>to measure ACTH level (pituitary-dependant)</a:t>
            </a:r>
          </a:p>
          <a:p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Blood samples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from whole body </a:t>
            </a:r>
            <a:r>
              <a:rPr lang="en-US" sz="2000" dirty="0">
                <a:sym typeface="Wingdings" pitchFamily="2" charset="2"/>
              </a:rPr>
              <a:t>(ectopic)</a:t>
            </a:r>
          </a:p>
          <a:p>
            <a:r>
              <a:rPr lang="en-US" b="1" dirty="0" err="1">
                <a:solidFill>
                  <a:schemeClr val="accent6"/>
                </a:solidFill>
                <a:sym typeface="Wingdings" pitchFamily="2" charset="2"/>
              </a:rPr>
              <a:t>Radiolabelled</a:t>
            </a:r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6"/>
                </a:solidFill>
                <a:sym typeface="Wingdings" pitchFamily="2" charset="2"/>
              </a:rPr>
              <a:t>octreotide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sz="2000" dirty="0">
                <a:sym typeface="Wingdings" pitchFamily="2" charset="2"/>
              </a:rPr>
              <a:t>(ectopic)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Differential Diagnosis of Cause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C:\Users\Compaq\Odds &amp; Ends\Desktop\imagesCAD7XGD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386137" y="2782094"/>
            <a:ext cx="2371725" cy="192405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0207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Imaging of adrenal glands</a:t>
            </a:r>
          </a:p>
        </p:txBody>
      </p:sp>
      <p:pic>
        <p:nvPicPr>
          <p:cNvPr id="35842" name="Picture 2" descr="C:\Users\Compaq\Odds &amp; Ends\Desktop\Adrenal_gland_tumour_th1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3048000" cy="3200400"/>
          </a:xfrm>
          <a:prstGeom prst="rect">
            <a:avLst/>
          </a:prstGeom>
          <a:noFill/>
        </p:spPr>
      </p:pic>
      <p:pic>
        <p:nvPicPr>
          <p:cNvPr id="35844" name="Picture 4" descr="C:\Users\Compaq\Odds &amp; Ends\Desktop\F7.large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4191000"/>
            <a:ext cx="3657600" cy="266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558" y="216286"/>
            <a:ext cx="4752304" cy="66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1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Compaq\Odds &amp; Ends\Desktop\NovQuiz_CXR_1_annotated[1]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4191000" cy="43434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Chest X-ray</a:t>
            </a:r>
          </a:p>
        </p:txBody>
      </p:sp>
      <p:pic>
        <p:nvPicPr>
          <p:cNvPr id="36868" name="Picture 4" descr="Plain chest x-ray (CXR) showing lobulated pulmonary carcinoid mass in right lu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447800"/>
            <a:ext cx="3962400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Untreated </a:t>
            </a:r>
            <a:r>
              <a:rPr lang="en-US" dirty="0">
                <a:sym typeface="Wingdings" pitchFamily="2" charset="2"/>
              </a:rPr>
              <a:t> bad prognosis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Cortisol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hypersecretion</a:t>
            </a:r>
            <a:r>
              <a:rPr lang="en-US" dirty="0">
                <a:sym typeface="Wingdings" pitchFamily="2" charset="2"/>
              </a:rPr>
              <a:t> MUST be controlled prior to surgery or radiotherapy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Using </a:t>
            </a:r>
            <a:r>
              <a:rPr lang="en-US" b="1" dirty="0" err="1">
                <a:sym typeface="Wingdings" pitchFamily="2" charset="2"/>
              </a:rPr>
              <a:t>Metyrapone</a:t>
            </a:r>
            <a:r>
              <a:rPr lang="en-US" dirty="0">
                <a:sym typeface="Wingdings" pitchFamily="2" charset="2"/>
              </a:rPr>
              <a:t> (11</a:t>
            </a:r>
            <a:r>
              <a:rPr lang="el-GR" dirty="0">
                <a:sym typeface="Wingdings" pitchFamily="2" charset="2"/>
              </a:rPr>
              <a:t>β</a:t>
            </a:r>
            <a:r>
              <a:rPr lang="en-US" dirty="0">
                <a:sym typeface="Wingdings" pitchFamily="2" charset="2"/>
              </a:rPr>
              <a:t>-</a:t>
            </a:r>
            <a:r>
              <a:rPr lang="en-US" dirty="0" err="1">
                <a:sym typeface="Wingdings" pitchFamily="2" charset="2"/>
              </a:rPr>
              <a:t>hydroxylase</a:t>
            </a:r>
            <a:r>
              <a:rPr lang="en-US" dirty="0">
                <a:sym typeface="Wingdings" pitchFamily="2" charset="2"/>
              </a:rPr>
              <a:t> blocker) with </a:t>
            </a:r>
            <a:r>
              <a:rPr lang="en-US" b="1" dirty="0" err="1">
                <a:sym typeface="Wingdings" pitchFamily="2" charset="2"/>
              </a:rPr>
              <a:t>Ketoconazole</a:t>
            </a:r>
            <a:r>
              <a:rPr lang="en-US" dirty="0">
                <a:sym typeface="Wingdings" pitchFamily="2" charset="2"/>
              </a:rPr>
              <a:t> synergistically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Treatment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DDCE-2525-42E6-99DF-218661C52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21C879-B38E-456C-8474-E48ADB7C7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77" t="22201" r="18270" b="5989"/>
          <a:stretch/>
        </p:blipFill>
        <p:spPr>
          <a:xfrm>
            <a:off x="485094" y="308837"/>
            <a:ext cx="8209428" cy="61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53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07187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Trans-</a:t>
            </a:r>
            <a:r>
              <a:rPr lang="en-US" b="1" dirty="0" err="1">
                <a:solidFill>
                  <a:srgbClr val="0070C0"/>
                </a:solidFill>
              </a:rPr>
              <a:t>sphenoidal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tumour</a:t>
            </a:r>
            <a:r>
              <a:rPr lang="en-US" b="1" dirty="0">
                <a:solidFill>
                  <a:srgbClr val="0070C0"/>
                </a:solidFill>
              </a:rPr>
              <a:t> removal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000" dirty="0"/>
              <a:t>best with remission in 75-80%</a:t>
            </a:r>
          </a:p>
          <a:p>
            <a:pPr>
              <a:buNone/>
            </a:pPr>
            <a:endParaRPr lang="en-US" sz="2000" dirty="0"/>
          </a:p>
          <a:p>
            <a:r>
              <a:rPr lang="en-US" b="1" dirty="0">
                <a:solidFill>
                  <a:srgbClr val="0070C0"/>
                </a:solidFill>
              </a:rPr>
              <a:t>External pituitary irradiation</a:t>
            </a:r>
          </a:p>
          <a:p>
            <a:pPr>
              <a:buNone/>
            </a:pPr>
            <a:r>
              <a:rPr lang="en-US" b="1" dirty="0">
                <a:solidFill>
                  <a:srgbClr val="0070C0"/>
                </a:solidFill>
              </a:rPr>
              <a:t>	</a:t>
            </a:r>
            <a:r>
              <a:rPr lang="en-US" sz="2000" dirty="0"/>
              <a:t>mainly used after failed pituitary surgery</a:t>
            </a:r>
          </a:p>
          <a:p>
            <a:pPr>
              <a:buNone/>
            </a:pPr>
            <a:endParaRPr lang="en-US" sz="2000" dirty="0"/>
          </a:p>
          <a:p>
            <a:r>
              <a:rPr lang="en-US" b="1" dirty="0">
                <a:solidFill>
                  <a:srgbClr val="0070C0"/>
                </a:solidFill>
              </a:rPr>
              <a:t>Medical therapy</a:t>
            </a:r>
          </a:p>
          <a:p>
            <a:pPr>
              <a:buNone/>
            </a:pPr>
            <a:r>
              <a:rPr lang="en-US" b="1" dirty="0">
                <a:solidFill>
                  <a:srgbClr val="0070C0"/>
                </a:solidFill>
              </a:rPr>
              <a:t>	</a:t>
            </a:r>
            <a:r>
              <a:rPr lang="en-US" sz="2000" dirty="0"/>
              <a:t>rarely effective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dirty="0" err="1"/>
              <a:t>Bromocriptine</a:t>
            </a:r>
            <a:r>
              <a:rPr lang="en-US" sz="2000" dirty="0"/>
              <a:t>, </a:t>
            </a:r>
            <a:r>
              <a:rPr lang="en-US" sz="2000" dirty="0" err="1"/>
              <a:t>Cyproheptadine</a:t>
            </a:r>
            <a:endParaRPr lang="en-US" sz="2000" dirty="0"/>
          </a:p>
          <a:p>
            <a:pPr>
              <a:buNone/>
            </a:pPr>
            <a:endParaRPr lang="en-US" sz="2000" dirty="0"/>
          </a:p>
          <a:p>
            <a:r>
              <a:rPr lang="en-US" b="1" dirty="0">
                <a:solidFill>
                  <a:srgbClr val="0070C0"/>
                </a:solidFill>
              </a:rPr>
              <a:t>Bilateral </a:t>
            </a:r>
            <a:r>
              <a:rPr lang="en-US" b="1" dirty="0" err="1">
                <a:solidFill>
                  <a:srgbClr val="0070C0"/>
                </a:solidFill>
              </a:rPr>
              <a:t>adrenalectomy</a:t>
            </a:r>
            <a:endParaRPr lang="en-US" b="1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rgbClr val="0070C0"/>
                </a:solidFill>
              </a:rPr>
              <a:t>	</a:t>
            </a:r>
            <a:r>
              <a:rPr lang="en-US" sz="2000" dirty="0"/>
              <a:t>last resort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037" y="304800"/>
            <a:ext cx="8229600" cy="9445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Treatment of Pituitary-Dependent </a:t>
            </a:r>
            <a:r>
              <a:rPr lang="en-US" sz="3200" b="1" dirty="0" err="1">
                <a:solidFill>
                  <a:srgbClr val="002060"/>
                </a:solidFill>
              </a:rPr>
              <a:t>Hyperadrenalism</a:t>
            </a:r>
            <a:r>
              <a:rPr lang="en-US" sz="3200" b="1" dirty="0">
                <a:solidFill>
                  <a:srgbClr val="002060"/>
                </a:solidFill>
              </a:rPr>
              <a:t> </a:t>
            </a:r>
            <a:r>
              <a:rPr lang="en-US" sz="2400" b="1" dirty="0">
                <a:solidFill>
                  <a:srgbClr val="002060"/>
                </a:solidFill>
              </a:rPr>
              <a:t>(Cushing Disease)</a:t>
            </a:r>
          </a:p>
        </p:txBody>
      </p:sp>
      <p:pic>
        <p:nvPicPr>
          <p:cNvPr id="4098" name="Picture 2" descr="Route of transsphenoidal surgery to remove pituitary tum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3581400"/>
            <a:ext cx="3886200" cy="327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Adrenal Adenoma</a:t>
            </a:r>
          </a:p>
          <a:p>
            <a:pPr>
              <a:buNone/>
            </a:pPr>
            <a:r>
              <a:rPr lang="en-US" sz="2400" b="1" dirty="0"/>
              <a:t>	</a:t>
            </a:r>
            <a:r>
              <a:rPr lang="en-US" sz="2400" dirty="0"/>
              <a:t>resection</a:t>
            </a:r>
          </a:p>
          <a:p>
            <a:pPr>
              <a:buNone/>
            </a:pPr>
            <a:endParaRPr lang="en-US" sz="2400" dirty="0"/>
          </a:p>
          <a:p>
            <a:r>
              <a:rPr lang="en-US" b="1" dirty="0"/>
              <a:t>Adrenal Carcinoma</a:t>
            </a:r>
          </a:p>
          <a:p>
            <a:pPr>
              <a:buNone/>
            </a:pPr>
            <a:r>
              <a:rPr lang="en-US" sz="2400" b="1" dirty="0"/>
              <a:t>	</a:t>
            </a:r>
            <a:r>
              <a:rPr lang="en-US" sz="2400" dirty="0"/>
              <a:t>aggressive </a:t>
            </a:r>
            <a:r>
              <a:rPr lang="en-US" sz="2400" dirty="0">
                <a:sym typeface="Wingdings" pitchFamily="2" charset="2"/>
              </a:rPr>
              <a:t> poor prognosis </a:t>
            </a:r>
          </a:p>
          <a:p>
            <a:pPr>
              <a:buNone/>
            </a:pPr>
            <a:r>
              <a:rPr lang="en-US" sz="2400" dirty="0">
                <a:sym typeface="Wingdings" pitchFamily="2" charset="2"/>
              </a:rPr>
              <a:t>	surgical reduction of </a:t>
            </a:r>
            <a:r>
              <a:rPr lang="en-US" sz="2400" dirty="0" err="1">
                <a:sym typeface="Wingdings" pitchFamily="2" charset="2"/>
              </a:rPr>
              <a:t>tumour</a:t>
            </a:r>
            <a:r>
              <a:rPr lang="en-US" sz="2400" dirty="0">
                <a:sym typeface="Wingdings" pitchFamily="2" charset="2"/>
              </a:rPr>
              <a:t> bulk </a:t>
            </a:r>
          </a:p>
          <a:p>
            <a:pPr>
              <a:buNone/>
            </a:pPr>
            <a:r>
              <a:rPr lang="en-US" sz="2400" dirty="0">
                <a:sym typeface="Wingdings" pitchFamily="2" charset="2"/>
              </a:rPr>
              <a:t>	chemotherapy (</a:t>
            </a:r>
            <a:r>
              <a:rPr lang="en-US" sz="2400" dirty="0" err="1">
                <a:sym typeface="Wingdings" pitchFamily="2" charset="2"/>
              </a:rPr>
              <a:t>mitotane</a:t>
            </a:r>
            <a:r>
              <a:rPr lang="en-US" sz="2400" dirty="0">
                <a:sym typeface="Wingdings" pitchFamily="2" charset="2"/>
              </a:rPr>
              <a:t>) </a:t>
            </a:r>
          </a:p>
          <a:p>
            <a:pPr>
              <a:buNone/>
            </a:pPr>
            <a:r>
              <a:rPr lang="en-US" sz="2400" dirty="0">
                <a:sym typeface="Wingdings" pitchFamily="2" charset="2"/>
              </a:rPr>
              <a:t>	radiotherapy</a:t>
            </a:r>
          </a:p>
          <a:p>
            <a:pPr>
              <a:buNone/>
            </a:pPr>
            <a:endParaRPr lang="en-US" sz="2400" dirty="0">
              <a:sym typeface="Wingdings" pitchFamily="2" charset="2"/>
            </a:endParaRPr>
          </a:p>
          <a:p>
            <a:r>
              <a:rPr lang="en-US" b="1" dirty="0" err="1">
                <a:sym typeface="Wingdings" pitchFamily="2" charset="2"/>
              </a:rPr>
              <a:t>Tumours</a:t>
            </a:r>
            <a:r>
              <a:rPr lang="en-US" b="1" dirty="0">
                <a:sym typeface="Wingdings" pitchFamily="2" charset="2"/>
              </a:rPr>
              <a:t> secreting ACTH ectopically</a:t>
            </a:r>
          </a:p>
          <a:p>
            <a:pPr>
              <a:buNone/>
            </a:pPr>
            <a:r>
              <a:rPr lang="en-US" sz="2400" b="1" dirty="0">
                <a:sym typeface="Wingdings" pitchFamily="2" charset="2"/>
              </a:rPr>
              <a:t>	</a:t>
            </a:r>
            <a:r>
              <a:rPr lang="en-US" sz="2400" dirty="0">
                <a:sym typeface="Wingdings" pitchFamily="2" charset="2"/>
              </a:rPr>
              <a:t>surgical removal if possible </a:t>
            </a:r>
          </a:p>
          <a:p>
            <a:pPr>
              <a:buNone/>
            </a:pPr>
            <a:r>
              <a:rPr lang="en-US" sz="2400" dirty="0">
                <a:sym typeface="Wingdings" pitchFamily="2" charset="2"/>
              </a:rPr>
              <a:t>	chemo &amp; radio-therapy</a:t>
            </a:r>
          </a:p>
          <a:p>
            <a:pPr>
              <a:buNone/>
            </a:pPr>
            <a:r>
              <a:rPr lang="en-US" sz="2400" dirty="0">
                <a:sym typeface="Wingdings" pitchFamily="2" charset="2"/>
              </a:rPr>
              <a:t>	bilateral </a:t>
            </a:r>
            <a:r>
              <a:rPr lang="en-US" sz="2400" dirty="0" err="1">
                <a:sym typeface="Wingdings" pitchFamily="2" charset="2"/>
              </a:rPr>
              <a:t>adrenalectomy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Treatment of </a:t>
            </a:r>
            <a:r>
              <a:rPr lang="en-US" b="1" dirty="0" err="1">
                <a:solidFill>
                  <a:srgbClr val="002060"/>
                </a:solidFill>
              </a:rPr>
              <a:t>Hyperadrenalism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pigmentation (↑ ACTH) due to  enlarging pituitary </a:t>
            </a:r>
            <a:r>
              <a:rPr lang="en-US" dirty="0" err="1"/>
              <a:t>tumour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20% after bilateral </a:t>
            </a:r>
            <a:r>
              <a:rPr lang="en-US" dirty="0" err="1"/>
              <a:t>adrenalectomy</a:t>
            </a:r>
            <a:r>
              <a:rPr lang="en-US" dirty="0"/>
              <a:t> for Cushing’s Disease</a:t>
            </a:r>
          </a:p>
          <a:p>
            <a:endParaRPr lang="en-US" dirty="0"/>
          </a:p>
          <a:p>
            <a:r>
              <a:rPr lang="en-US" dirty="0"/>
              <a:t>Rare</a:t>
            </a:r>
          </a:p>
          <a:p>
            <a:endParaRPr lang="en-US" dirty="0"/>
          </a:p>
          <a:p>
            <a:r>
              <a:rPr lang="en-US" dirty="0"/>
              <a:t>Surgery or radiotherapy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Nelson’s Syndrome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3276600"/>
            <a:ext cx="2514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Disorders of </a:t>
            </a:r>
            <a:r>
              <a:rPr lang="en-US" b="1" dirty="0" err="1">
                <a:solidFill>
                  <a:srgbClr val="002060"/>
                </a:solidFill>
              </a:rPr>
              <a:t>Aldosterone</a:t>
            </a:r>
            <a:r>
              <a:rPr lang="en-US" b="1" dirty="0">
                <a:solidFill>
                  <a:srgbClr val="002060"/>
                </a:solidFill>
              </a:rPr>
              <a:t> Secretion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891"/>
          </a:xfrm>
        </p:spPr>
        <p:txBody>
          <a:bodyPr/>
          <a:lstStyle/>
          <a:p>
            <a:r>
              <a:rPr lang="en-US" dirty="0" err="1"/>
              <a:t>Mineralocorticoid</a:t>
            </a: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Produced in adrenal cortex</a:t>
            </a:r>
          </a:p>
          <a:p>
            <a:endParaRPr lang="en-US" dirty="0"/>
          </a:p>
          <a:p>
            <a:r>
              <a:rPr lang="en-US" dirty="0"/>
              <a:t>Acts on distal renal tubule/CD</a:t>
            </a:r>
          </a:p>
          <a:p>
            <a:endParaRPr lang="en-US" dirty="0"/>
          </a:p>
          <a:p>
            <a:r>
              <a:rPr lang="en-US" dirty="0"/>
              <a:t>Maintains sodium &amp; potassium balance in ECF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</a:rPr>
              <a:t>Aldosterone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Sodium retention</a:t>
            </a:r>
          </a:p>
          <a:p>
            <a:r>
              <a:rPr lang="en-US" dirty="0"/>
              <a:t>Hypertension</a:t>
            </a:r>
          </a:p>
          <a:p>
            <a:r>
              <a:rPr lang="en-US" dirty="0"/>
              <a:t>Potassium loss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hypokalaemia</a:t>
            </a: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Adrenal adenoma</a:t>
            </a:r>
            <a:r>
              <a:rPr lang="en-US" dirty="0"/>
              <a:t> (Conn’s syndrome)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400" dirty="0"/>
              <a:t>young woman</a:t>
            </a:r>
          </a:p>
          <a:p>
            <a:r>
              <a:rPr lang="en-US" b="1" dirty="0">
                <a:solidFill>
                  <a:srgbClr val="0070C0"/>
                </a:solidFill>
              </a:rPr>
              <a:t>Bilateral adrenal hyperplasia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400" dirty="0"/>
              <a:t>older men</a:t>
            </a:r>
          </a:p>
          <a:p>
            <a:endParaRPr lang="en-US" dirty="0"/>
          </a:p>
          <a:p>
            <a:r>
              <a:rPr lang="en-US" dirty="0"/>
              <a:t>Severe (secondary) hypertension (accounts for 5-10% of all hypertension)</a:t>
            </a:r>
          </a:p>
          <a:p>
            <a:r>
              <a:rPr lang="en-US" dirty="0"/>
              <a:t>Non-specific symptoms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400" dirty="0"/>
              <a:t>muscle weakness, </a:t>
            </a:r>
            <a:r>
              <a:rPr lang="en-US" sz="2400" dirty="0" err="1"/>
              <a:t>nocturia</a:t>
            </a:r>
            <a:r>
              <a:rPr lang="en-US" sz="2400" dirty="0"/>
              <a:t>, </a:t>
            </a:r>
            <a:r>
              <a:rPr lang="en-US" sz="2400" dirty="0" err="1"/>
              <a:t>tetany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Primary </a:t>
            </a:r>
            <a:r>
              <a:rPr lang="en-US" b="1" dirty="0" err="1">
                <a:solidFill>
                  <a:srgbClr val="002060"/>
                </a:solidFill>
              </a:rPr>
              <a:t>Hyperaldosteronism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0BFFF-520D-4460-AC4F-AA92EA01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304" y="1845384"/>
            <a:ext cx="2548349" cy="207891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Investigations –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400" dirty="0"/>
              <a:t>Plasma </a:t>
            </a:r>
            <a:r>
              <a:rPr lang="en-US" sz="2400" dirty="0" err="1"/>
              <a:t>aldosterone:renin</a:t>
            </a:r>
            <a:r>
              <a:rPr lang="en-US" sz="2400" dirty="0"/>
              <a:t> ratio </a:t>
            </a:r>
          </a:p>
          <a:p>
            <a:pPr>
              <a:buNone/>
            </a:pPr>
            <a:r>
              <a:rPr lang="en-US" sz="2400" dirty="0"/>
              <a:t>	↑ plasma </a:t>
            </a:r>
            <a:r>
              <a:rPr lang="en-US" sz="2400" dirty="0" err="1"/>
              <a:t>aldosterone</a:t>
            </a:r>
            <a:r>
              <a:rPr lang="en-US" sz="2400" dirty="0"/>
              <a:t> </a:t>
            </a:r>
          </a:p>
          <a:p>
            <a:pPr>
              <a:buNone/>
            </a:pPr>
            <a:r>
              <a:rPr lang="en-US" sz="2400" dirty="0"/>
              <a:t>	↓ plasma </a:t>
            </a:r>
            <a:r>
              <a:rPr lang="en-US" sz="2400" dirty="0" err="1"/>
              <a:t>renin</a:t>
            </a:r>
            <a:r>
              <a:rPr lang="en-US" sz="2400" dirty="0"/>
              <a:t> </a:t>
            </a:r>
          </a:p>
          <a:p>
            <a:pPr>
              <a:buNone/>
            </a:pPr>
            <a:r>
              <a:rPr lang="en-US" sz="2400" dirty="0"/>
              <a:t>	</a:t>
            </a:r>
            <a:r>
              <a:rPr lang="en-US" sz="2400" dirty="0" err="1"/>
              <a:t>hypokalaemia</a:t>
            </a:r>
            <a:r>
              <a:rPr lang="en-US" sz="2400" dirty="0"/>
              <a:t> </a:t>
            </a:r>
          </a:p>
          <a:p>
            <a:pPr>
              <a:buNone/>
            </a:pPr>
            <a:r>
              <a:rPr lang="en-US" sz="2400" dirty="0"/>
              <a:t>	increased urinary K loss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Confirmatory testing before treatment</a:t>
            </a:r>
          </a:p>
          <a:p>
            <a:pPr>
              <a:buNone/>
            </a:pPr>
            <a:endParaRPr lang="en-US" dirty="0"/>
          </a:p>
          <a:p>
            <a:r>
              <a:rPr lang="en-US" b="1" dirty="0"/>
              <a:t>Treatment –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400" dirty="0"/>
              <a:t>surgical resection </a:t>
            </a:r>
          </a:p>
          <a:p>
            <a:pPr>
              <a:buNone/>
            </a:pPr>
            <a:r>
              <a:rPr lang="en-US" sz="2400" dirty="0"/>
              <a:t>	</a:t>
            </a:r>
            <a:r>
              <a:rPr lang="en-US" sz="2400" dirty="0" err="1"/>
              <a:t>spironolactone</a:t>
            </a:r>
            <a:r>
              <a:rPr lang="en-US" sz="2400" dirty="0"/>
              <a:t> (</a:t>
            </a:r>
            <a:r>
              <a:rPr lang="en-US" sz="2400" dirty="0" err="1"/>
              <a:t>aldosterone</a:t>
            </a:r>
            <a:r>
              <a:rPr lang="en-US" sz="2400" dirty="0"/>
              <a:t> antagonist)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Management</a:t>
            </a:r>
          </a:p>
        </p:txBody>
      </p:sp>
      <p:pic>
        <p:nvPicPr>
          <p:cNvPr id="61442" name="Picture 2" descr="http://www.nlm.nih.gov/medlineplus/images/bloodpressuret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2590800"/>
            <a:ext cx="2190750" cy="175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Diurnal Variation in secretion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55" y="1283851"/>
            <a:ext cx="8807290" cy="52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95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4807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With hypertension</a:t>
            </a:r>
            <a:r>
              <a:rPr lang="en-US" dirty="0"/>
              <a:t> – </a:t>
            </a:r>
          </a:p>
          <a:p>
            <a:pPr>
              <a:buNone/>
            </a:pPr>
            <a:r>
              <a:rPr lang="en-US" dirty="0"/>
              <a:t>		accelerated hypertension</a:t>
            </a:r>
          </a:p>
          <a:p>
            <a:pPr>
              <a:buNone/>
            </a:pPr>
            <a:r>
              <a:rPr lang="en-US" dirty="0"/>
              <a:t>		renal artery </a:t>
            </a:r>
            <a:r>
              <a:rPr lang="en-US" dirty="0" err="1"/>
              <a:t>stenosis</a:t>
            </a: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b="1" dirty="0"/>
              <a:t>Without hypertension </a:t>
            </a:r>
            <a:r>
              <a:rPr lang="en-US" dirty="0"/>
              <a:t>– </a:t>
            </a:r>
          </a:p>
          <a:p>
            <a:pPr>
              <a:buNone/>
            </a:pPr>
            <a:r>
              <a:rPr lang="en-US" dirty="0"/>
              <a:t>		congestive cardiac failure </a:t>
            </a:r>
          </a:p>
          <a:p>
            <a:pPr>
              <a:buNone/>
            </a:pPr>
            <a:r>
              <a:rPr lang="en-US" dirty="0"/>
              <a:t>		cirrhosis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Useful drugs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	ACEI</a:t>
            </a:r>
          </a:p>
          <a:p>
            <a:pPr>
              <a:buNone/>
            </a:pPr>
            <a:r>
              <a:rPr lang="en-US" dirty="0"/>
              <a:t>			           ARB</a:t>
            </a:r>
          </a:p>
          <a:p>
            <a:pPr>
              <a:buNone/>
            </a:pPr>
            <a:r>
              <a:rPr lang="en-US" dirty="0"/>
              <a:t>			          Spironolactone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Secondary </a:t>
            </a:r>
            <a:r>
              <a:rPr lang="en-US" b="1" dirty="0" err="1">
                <a:solidFill>
                  <a:srgbClr val="002060"/>
                </a:solidFill>
              </a:rPr>
              <a:t>Hyperaldosteronism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01901"/>
            <a:ext cx="7772400" cy="2387600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Phaeochromocytoma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Catecholamines</a:t>
            </a:r>
            <a:r>
              <a:rPr lang="en-US" dirty="0"/>
              <a:t> - produced in adrenal medulla</a:t>
            </a:r>
          </a:p>
          <a:p>
            <a:endParaRPr lang="en-US" dirty="0"/>
          </a:p>
          <a:p>
            <a:r>
              <a:rPr lang="en-US" dirty="0" err="1"/>
              <a:t>Noradrenaline</a:t>
            </a:r>
            <a:r>
              <a:rPr lang="en-US" dirty="0"/>
              <a:t> (</a:t>
            </a:r>
            <a:r>
              <a:rPr lang="en-US" dirty="0" err="1"/>
              <a:t>norepinephrine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Adrenaline (epinephrine)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Play a part in BP control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dirty="0"/>
          </a:p>
          <a:p>
            <a:r>
              <a:rPr lang="en-US" dirty="0"/>
              <a:t>Pheochromocytoma are </a:t>
            </a:r>
            <a:r>
              <a:rPr lang="en-US" b="1" dirty="0"/>
              <a:t>v rare </a:t>
            </a:r>
          </a:p>
          <a:p>
            <a:pPr marL="0" indent="0">
              <a:buNone/>
            </a:pPr>
            <a:r>
              <a:rPr lang="en-US" b="1" dirty="0"/>
              <a:t>                </a:t>
            </a:r>
            <a:r>
              <a:rPr lang="en-US" dirty="0"/>
              <a:t>Prevalence 0.01 % to 0.1 %</a:t>
            </a:r>
          </a:p>
          <a:p>
            <a:r>
              <a:rPr lang="en-US" dirty="0"/>
              <a:t>Equally in men and women</a:t>
            </a:r>
          </a:p>
          <a:p>
            <a:r>
              <a:rPr lang="en-US" dirty="0" err="1"/>
              <a:t>Tumours</a:t>
            </a:r>
            <a:r>
              <a:rPr lang="en-US" dirty="0"/>
              <a:t> of sympathetic nervous system</a:t>
            </a:r>
          </a:p>
          <a:p>
            <a:endParaRPr lang="en-US" dirty="0"/>
          </a:p>
          <a:p>
            <a:r>
              <a:rPr lang="en-US" dirty="0"/>
              <a:t>90% in adrenals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400" dirty="0"/>
              <a:t>25% multiple </a:t>
            </a:r>
          </a:p>
          <a:p>
            <a:pPr>
              <a:buNone/>
            </a:pPr>
            <a:r>
              <a:rPr lang="en-US" sz="2400" dirty="0"/>
              <a:t>	10% malignant</a:t>
            </a:r>
          </a:p>
          <a:p>
            <a:endParaRPr lang="en-US" dirty="0"/>
          </a:p>
          <a:p>
            <a:r>
              <a:rPr lang="en-US" dirty="0"/>
              <a:t>Associations - MEN II </a:t>
            </a:r>
          </a:p>
          <a:p>
            <a:pPr>
              <a:buNone/>
            </a:pPr>
            <a:r>
              <a:rPr lang="en-US" dirty="0"/>
              <a:t>			      von Hippel Lindau syndrome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879" y="574765"/>
            <a:ext cx="6325829" cy="584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64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May be intermittent</a:t>
            </a:r>
          </a:p>
          <a:p>
            <a:endParaRPr lang="en-US" dirty="0"/>
          </a:p>
          <a:p>
            <a:r>
              <a:rPr lang="en-US" dirty="0"/>
              <a:t>Anxiety, panic attacks</a:t>
            </a:r>
          </a:p>
          <a:p>
            <a:r>
              <a:rPr lang="en-US" dirty="0"/>
              <a:t>Palpitations, tremors </a:t>
            </a:r>
          </a:p>
          <a:p>
            <a:r>
              <a:rPr lang="en-US" dirty="0"/>
              <a:t>Headache</a:t>
            </a:r>
          </a:p>
          <a:p>
            <a:r>
              <a:rPr lang="en-US" dirty="0"/>
              <a:t>Sweating, flushing</a:t>
            </a:r>
          </a:p>
          <a:p>
            <a:r>
              <a:rPr lang="en-US" dirty="0"/>
              <a:t>Nausea, vomiting</a:t>
            </a:r>
          </a:p>
          <a:p>
            <a:r>
              <a:rPr lang="en-US" dirty="0"/>
              <a:t>Weight loss</a:t>
            </a:r>
          </a:p>
          <a:p>
            <a:r>
              <a:rPr lang="en-US" dirty="0"/>
              <a:t>Constipation or </a:t>
            </a:r>
            <a:r>
              <a:rPr lang="en-US" dirty="0" err="1"/>
              <a:t>diarrhoea</a:t>
            </a:r>
            <a:endParaRPr lang="en-US" dirty="0"/>
          </a:p>
          <a:p>
            <a:r>
              <a:rPr lang="en-US" dirty="0"/>
              <a:t>Chest pain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Symptoms</a:t>
            </a:r>
          </a:p>
        </p:txBody>
      </p:sp>
      <p:pic>
        <p:nvPicPr>
          <p:cNvPr id="57348" name="Picture 4" descr="http://www.doctorinmyhome.com/wp-content/uploads/2010/07/anxiety-237x30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0"/>
            <a:ext cx="2257425" cy="2857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Hypertension</a:t>
            </a:r>
          </a:p>
          <a:p>
            <a:r>
              <a:rPr lang="en-US" dirty="0"/>
              <a:t>Tachycardia/</a:t>
            </a:r>
            <a:r>
              <a:rPr lang="en-US" dirty="0" err="1"/>
              <a:t>bradycardia</a:t>
            </a:r>
            <a:r>
              <a:rPr lang="en-US" dirty="0"/>
              <a:t>/arrhythmias</a:t>
            </a:r>
          </a:p>
          <a:p>
            <a:r>
              <a:rPr lang="en-US" dirty="0"/>
              <a:t>Orthostatic hypotension</a:t>
            </a:r>
          </a:p>
          <a:p>
            <a:r>
              <a:rPr lang="en-US" dirty="0"/>
              <a:t>Pallor or flushing</a:t>
            </a:r>
          </a:p>
          <a:p>
            <a:r>
              <a:rPr lang="en-US" dirty="0" err="1"/>
              <a:t>Glycosuria</a:t>
            </a:r>
            <a:endParaRPr lang="en-US" dirty="0"/>
          </a:p>
          <a:p>
            <a:r>
              <a:rPr lang="en-US" dirty="0"/>
              <a:t>Fever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Signs</a:t>
            </a:r>
          </a:p>
        </p:txBody>
      </p:sp>
      <p:pic>
        <p:nvPicPr>
          <p:cNvPr id="56322" name="Picture 2" descr="http://pheochromocytomasymptoms.org/wp-content/uploads/2011/08/Pheochromocytoma-Symptoms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581400"/>
            <a:ext cx="3105150" cy="266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Measurement of urinary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err="1"/>
              <a:t>catecholamines</a:t>
            </a:r>
            <a:r>
              <a:rPr lang="en-US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metanephrine</a:t>
            </a:r>
            <a:r>
              <a:rPr lang="en-US" sz="2400" dirty="0"/>
              <a:t>)</a:t>
            </a:r>
          </a:p>
          <a:p>
            <a:endParaRPr lang="en-US" dirty="0"/>
          </a:p>
          <a:p>
            <a:r>
              <a:rPr lang="en-US" dirty="0"/>
              <a:t>Resting plasma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err="1"/>
              <a:t>catecholamines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CT or MRI </a:t>
            </a:r>
          </a:p>
          <a:p>
            <a:pPr>
              <a:buNone/>
            </a:pPr>
            <a:r>
              <a:rPr lang="en-US" dirty="0"/>
              <a:t>	abdomen</a:t>
            </a:r>
          </a:p>
          <a:p>
            <a:endParaRPr lang="en-US" dirty="0"/>
          </a:p>
          <a:p>
            <a:r>
              <a:rPr lang="en-US" dirty="0"/>
              <a:t>MIBG scan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Investigations</a:t>
            </a:r>
          </a:p>
        </p:txBody>
      </p:sp>
      <p:pic>
        <p:nvPicPr>
          <p:cNvPr id="55297" name="Picture 1" descr="C:\Users\Compaq\Odds &amp; Ends\Desktop\pic_pheochromocytoma_cat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0"/>
            <a:ext cx="3352800" cy="2667000"/>
          </a:xfrm>
          <a:prstGeom prst="rect">
            <a:avLst/>
          </a:prstGeom>
          <a:noFill/>
        </p:spPr>
      </p:pic>
      <p:pic>
        <p:nvPicPr>
          <p:cNvPr id="55298" name="Picture 2" descr="C:\Users\Compaq\Odds &amp; Ends\Desktop\pic_pheochromocytoma_mibg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505200"/>
            <a:ext cx="2590800" cy="3352800"/>
          </a:xfrm>
          <a:prstGeom prst="rect">
            <a:avLst/>
          </a:prstGeom>
          <a:noFill/>
        </p:spPr>
      </p:pic>
      <p:pic>
        <p:nvPicPr>
          <p:cNvPr id="55299" name="Picture 3" descr="C:\Users\Compaq\Odds &amp; Ends\Desktop\pic_pheochromocytoma_mri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2667000"/>
            <a:ext cx="2971800" cy="4191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9C62F-0BE5-405F-A704-9023B2B6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B7EF6F-8203-456F-B989-843AF89D8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06" t="19138" r="24393" b="6267"/>
          <a:stretch/>
        </p:blipFill>
        <p:spPr>
          <a:xfrm>
            <a:off x="542430" y="242089"/>
            <a:ext cx="8233312" cy="62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15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260" y="705485"/>
            <a:ext cx="6000115" cy="60172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754370" y="1391285"/>
            <a:ext cx="2388235" cy="747395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762001"/>
            <a:ext cx="7772400" cy="259080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Primary </a:t>
            </a:r>
            <a:r>
              <a:rPr lang="en-US" b="1" dirty="0" err="1">
                <a:solidFill>
                  <a:srgbClr val="002060"/>
                </a:solidFill>
              </a:rPr>
              <a:t>Hypoadrenalism</a:t>
            </a:r>
            <a:r>
              <a:rPr lang="en-US" b="1" dirty="0">
                <a:solidFill>
                  <a:srgbClr val="002060"/>
                </a:solidFill>
              </a:rPr>
              <a:t> – Addison Disease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MIBG scan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702" y="1555926"/>
            <a:ext cx="3461657" cy="49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00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 surgical resection </a:t>
            </a:r>
          </a:p>
          <a:p>
            <a:r>
              <a:rPr lang="en-US" dirty="0"/>
              <a:t>Pre-op</a:t>
            </a:r>
          </a:p>
          <a:p>
            <a:pPr>
              <a:buNone/>
            </a:pPr>
            <a:r>
              <a:rPr lang="en-US" dirty="0"/>
              <a:t>		c</a:t>
            </a:r>
            <a:r>
              <a:rPr lang="en-US" sz="2400" dirty="0"/>
              <a:t>omplete alpha blockade (</a:t>
            </a:r>
            <a:r>
              <a:rPr lang="en-US" sz="2400" dirty="0" err="1"/>
              <a:t>phenoxybenzamine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		then beta blockade (</a:t>
            </a:r>
            <a:r>
              <a:rPr lang="en-US" sz="2400" dirty="0" err="1"/>
              <a:t>Propranolol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	</a:t>
            </a:r>
          </a:p>
          <a:p>
            <a:r>
              <a:rPr lang="en-US" dirty="0"/>
              <a:t>If surgery is not possible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combined </a:t>
            </a:r>
          </a:p>
          <a:p>
            <a:pPr>
              <a:buNone/>
            </a:pPr>
            <a:r>
              <a:rPr lang="en-US" dirty="0"/>
              <a:t>	alpha &amp; beta blockade long term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Treatment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 result for pheochromocytom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4" y="1341859"/>
            <a:ext cx="8368992" cy="345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724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430" y="2125266"/>
            <a:ext cx="7886700" cy="32635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29 year-old woman with </a:t>
            </a:r>
            <a:r>
              <a:rPr lang="en-US" dirty="0">
                <a:solidFill>
                  <a:srgbClr val="FF0000"/>
                </a:solidFill>
              </a:rPr>
              <a:t>type 1 diabetes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hypothyroidism</a:t>
            </a:r>
            <a:r>
              <a:rPr lang="en-US" dirty="0"/>
              <a:t> presents to her endocrinologist with </a:t>
            </a:r>
            <a:r>
              <a:rPr lang="en-US" dirty="0">
                <a:solidFill>
                  <a:srgbClr val="FF0000"/>
                </a:solidFill>
              </a:rPr>
              <a:t>progressive fatigue and weight loss</a:t>
            </a:r>
            <a:r>
              <a:rPr lang="en-US" dirty="0"/>
              <a:t>. Her only medications are a brand-name levothyroxine preparation and insulin </a:t>
            </a:r>
            <a:r>
              <a:rPr lang="en-US" dirty="0" err="1"/>
              <a:t>Aspart</a:t>
            </a:r>
            <a:r>
              <a:rPr lang="en-US" dirty="0"/>
              <a:t> via an insulin pump. A recent TSH was within normal limits.  Her diabetes is in excellent control as evidenced by her recent hemoglobin A1c of 6.4 % (</a:t>
            </a:r>
            <a:r>
              <a:rPr lang="en-US" dirty="0" err="1"/>
              <a:t>Nl</a:t>
            </a:r>
            <a:r>
              <a:rPr lang="en-US" dirty="0"/>
              <a:t> 4.3-5.8), though she does report an increased frequency of hypoglycemic episodes.  Physical exam is notable for a </a:t>
            </a:r>
            <a:r>
              <a:rPr lang="en-US" dirty="0">
                <a:solidFill>
                  <a:srgbClr val="FF0000"/>
                </a:solidFill>
              </a:rPr>
              <a:t>blood pressure of 88/ 56 mmHg</a:t>
            </a:r>
            <a:r>
              <a:rPr lang="en-US" dirty="0"/>
              <a:t> and modest </a:t>
            </a:r>
            <a:r>
              <a:rPr lang="en-US" dirty="0">
                <a:solidFill>
                  <a:srgbClr val="FF0000"/>
                </a:solidFill>
              </a:rPr>
              <a:t>hyperpigmentation of the buccal mucosa.</a:t>
            </a:r>
          </a:p>
          <a:p>
            <a:endParaRPr lang="en-US" dirty="0"/>
          </a:p>
          <a:p>
            <a:r>
              <a:rPr lang="en-US" dirty="0"/>
              <a:t>Adrenal insufficiency is suspected.</a:t>
            </a:r>
          </a:p>
          <a:p>
            <a:endParaRPr lang="en-US" dirty="0"/>
          </a:p>
        </p:txBody>
      </p:sp>
      <p:pic>
        <p:nvPicPr>
          <p:cNvPr id="1025" name="Picture 1" descr="hm224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4" y="3321844"/>
            <a:ext cx="235744" cy="2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45281" y="3493830"/>
            <a:ext cx="24590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342900" algn="l"/>
                <a:tab pos="685800" algn="l"/>
              </a:tabLst>
            </a:pPr>
            <a:r>
              <a:rPr lang="en-US" altLang="en-US" sz="750" dirty="0">
                <a:ea typeface="Times New Roman" panose="02020603050405020304" pitchFamily="18" charset="0"/>
              </a:rPr>
              <a:t>3</a:t>
            </a:r>
            <a:r>
              <a:rPr lang="en-US" altLang="en-US" sz="750" i="1" dirty="0">
                <a:ea typeface="Times New Roman" panose="02020603050405020304" pitchFamily="18" charset="0"/>
              </a:rPr>
              <a:t>. </a:t>
            </a:r>
            <a:endParaRPr lang="en-US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61897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most useful initial test in this patient would be: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A.  </a:t>
            </a:r>
            <a:r>
              <a:rPr lang="en-US" dirty="0" err="1"/>
              <a:t>Metyrapone</a:t>
            </a:r>
            <a:r>
              <a:rPr lang="en-US" dirty="0"/>
              <a:t> test</a:t>
            </a:r>
          </a:p>
          <a:p>
            <a:r>
              <a:rPr lang="en-US" dirty="0"/>
              <a:t>B.  Midnight salivary cortisol</a:t>
            </a:r>
          </a:p>
          <a:p>
            <a:r>
              <a:rPr lang="en-US" dirty="0"/>
              <a:t>C.  </a:t>
            </a:r>
            <a:r>
              <a:rPr lang="en-US" dirty="0" err="1"/>
              <a:t>Cortrosyn</a:t>
            </a:r>
            <a:r>
              <a:rPr lang="en-US" dirty="0"/>
              <a:t> stimulation test</a:t>
            </a:r>
          </a:p>
          <a:p>
            <a:pPr lvl="0"/>
            <a:r>
              <a:rPr lang="en-US" dirty="0"/>
              <a:t>D.24 hour urine collection for free cortisol</a:t>
            </a:r>
          </a:p>
          <a:p>
            <a:r>
              <a:rPr lang="en-US" dirty="0" err="1"/>
              <a:t>E.None</a:t>
            </a:r>
            <a:r>
              <a:rPr lang="en-US" dirty="0"/>
              <a:t> of the above</a:t>
            </a:r>
          </a:p>
        </p:txBody>
      </p:sp>
    </p:spTree>
    <p:extLst>
      <p:ext uri="{BB962C8B-B14F-4D97-AF65-F5344CB8AC3E}">
        <p14:creationId xmlns:p14="http://schemas.microsoft.com/office/powerpoint/2010/main" val="2299551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700" dirty="0"/>
            </a:br>
            <a:r>
              <a:rPr lang="en-US" sz="2700" b="1" dirty="0"/>
              <a:t>The most likely cause of adrenal insufficiency in this patient would be:</a:t>
            </a:r>
            <a:br>
              <a:rPr lang="en-US" sz="2700" b="1" dirty="0"/>
            </a:br>
            <a:r>
              <a:rPr lang="en-US" sz="2700" dirty="0"/>
              <a:t> 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A.  Autoimmune </a:t>
            </a:r>
            <a:r>
              <a:rPr lang="en-US" dirty="0" err="1"/>
              <a:t>adrenalitis</a:t>
            </a:r>
            <a:endParaRPr lang="en-US" b="1" dirty="0"/>
          </a:p>
          <a:p>
            <a:r>
              <a:rPr lang="en-US" dirty="0"/>
              <a:t>B.  Tuberculosis</a:t>
            </a:r>
          </a:p>
          <a:p>
            <a:r>
              <a:rPr lang="en-US" dirty="0"/>
              <a:t>C.   Pituitary tumor</a:t>
            </a:r>
          </a:p>
          <a:p>
            <a:pPr lvl="0"/>
            <a:r>
              <a:rPr lang="en-US" dirty="0" err="1"/>
              <a:t>D.Adrenoleukodystrophy</a:t>
            </a:r>
            <a:endParaRPr lang="en-US" dirty="0"/>
          </a:p>
          <a:p>
            <a:pPr lvl="0"/>
            <a:r>
              <a:rPr lang="en-US" dirty="0"/>
              <a:t>E. None of the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21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ea typeface="Times New Roman" panose="02020603050405020304" pitchFamily="18" charset="0"/>
              </a:rPr>
              <a:t>Treatment would most likely include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  <a:tab pos="685800" algn="l"/>
              </a:tabLst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  <a:tab pos="685800" algn="l"/>
              </a:tabLst>
            </a:pPr>
            <a:r>
              <a:rPr lang="en-US" altLang="en-US" dirty="0">
                <a:latin typeface="Arial" panose="020B0604020202020204" pitchFamily="34" charset="0"/>
                <a:ea typeface="Times New Roman" panose="02020603050405020304" pitchFamily="18" charset="0"/>
              </a:rPr>
              <a:t>A.	Glucocorticoid but not mineralocorticoid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  <a:tab pos="685800" algn="l"/>
              </a:tabLst>
            </a:pPr>
            <a:r>
              <a:rPr lang="en-US" altLang="en-US" dirty="0">
                <a:latin typeface="Arial" panose="020B0604020202020204" pitchFamily="34" charset="0"/>
                <a:ea typeface="Times New Roman" panose="02020603050405020304" pitchFamily="18" charset="0"/>
              </a:rPr>
              <a:t>B	Mineralocorticoid but not glucocorticoid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  <a:tab pos="685800" algn="l"/>
              </a:tabLst>
            </a:pPr>
            <a:r>
              <a:rPr lang="en-US" altLang="en-US" dirty="0">
                <a:latin typeface="Arial" panose="020B0604020202020204" pitchFamily="34" charset="0"/>
                <a:ea typeface="Times New Roman" panose="02020603050405020304" pitchFamily="18" charset="0"/>
              </a:rPr>
              <a:t>C. Both glucocorticoid and mineralocorticoid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  <a:tab pos="685800" algn="l"/>
              </a:tabLst>
            </a:pPr>
            <a:r>
              <a:rPr lang="en-US" altLang="en-US" dirty="0">
                <a:latin typeface="Arial" panose="020B0604020202020204" pitchFamily="34" charset="0"/>
                <a:ea typeface="Times New Roman" panose="02020603050405020304" pitchFamily="18" charset="0"/>
              </a:rPr>
              <a:t>D. Neither  glucocorticoid nor mineralocorticoid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  <a:tab pos="685800" algn="l"/>
              </a:tabLst>
            </a:pPr>
            <a:r>
              <a:rPr lang="en-US" altLang="en-US" dirty="0">
                <a:latin typeface="Arial" panose="020B0604020202020204" pitchFamily="34" charset="0"/>
                <a:ea typeface="Times New Roman" panose="02020603050405020304" pitchFamily="18" charset="0"/>
              </a:rPr>
              <a:t>E.  None of the above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  <a:tab pos="685800" algn="l"/>
              </a:tabLst>
            </a:pPr>
            <a:br>
              <a:rPr lang="en-US" altLang="en-US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30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39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Which of the following abnormalities is present typically in patients with type 2A multiple endocrine neoplasia:</a:t>
            </a:r>
            <a:br>
              <a:rPr lang="en-US" sz="2700" dirty="0"/>
            </a:br>
            <a:r>
              <a:rPr lang="en-US" sz="2700" dirty="0"/>
              <a:t>	</a:t>
            </a:r>
            <a:br>
              <a:rPr lang="en-US" sz="27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A. Medullary thyroid carcinoma, </a:t>
            </a:r>
            <a:r>
              <a:rPr lang="en-US" dirty="0" err="1"/>
              <a:t>pheochromocytoma</a:t>
            </a:r>
            <a:r>
              <a:rPr lang="en-US" dirty="0"/>
              <a:t>, parathyroid hyperplasia</a:t>
            </a:r>
          </a:p>
          <a:p>
            <a:r>
              <a:rPr lang="en-US" dirty="0"/>
              <a:t>B. Parathyroid carcinoma and jaw tumors</a:t>
            </a:r>
          </a:p>
          <a:p>
            <a:r>
              <a:rPr lang="en-US" dirty="0"/>
              <a:t>C. Pancreatic endocrine tumors and pituitary adenomas</a:t>
            </a:r>
          </a:p>
          <a:p>
            <a:r>
              <a:rPr lang="en-US" dirty="0"/>
              <a:t>D. Renal cell carcinomas and </a:t>
            </a:r>
            <a:r>
              <a:rPr lang="en-US" dirty="0" err="1"/>
              <a:t>pheochromocytomas</a:t>
            </a:r>
            <a:endParaRPr lang="en-US" dirty="0"/>
          </a:p>
          <a:p>
            <a:r>
              <a:rPr lang="en-US" dirty="0"/>
              <a:t>E. Parathyroid hyperplasia and pituitary tumors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3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89330"/>
          </a:xfrm>
        </p:spPr>
        <p:txBody>
          <a:bodyPr/>
          <a:lstStyle/>
          <a:p>
            <a:pPr algn="ctr"/>
            <a:r>
              <a:rPr lang="en-AU" altLang="en-US" b="1" dirty="0">
                <a:solidFill>
                  <a:srgbClr val="002060"/>
                </a:solidFill>
              </a:rPr>
              <a:t>Adrenal Insufficiency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dirty="0"/>
              <a:t>Occurs due to lack of glucocorticoids ± aldosterone</a:t>
            </a:r>
          </a:p>
          <a:p>
            <a:r>
              <a:rPr lang="en-AU" altLang="en-US" dirty="0"/>
              <a:t>Life threating condition </a:t>
            </a:r>
          </a:p>
          <a:p>
            <a:r>
              <a:rPr lang="en-AU" altLang="en-US" dirty="0"/>
              <a:t>Can lead to circulatory  collapse</a:t>
            </a:r>
          </a:p>
        </p:txBody>
      </p:sp>
    </p:spTree>
    <p:extLst>
      <p:ext uri="{BB962C8B-B14F-4D97-AF65-F5344CB8AC3E}">
        <p14:creationId xmlns:p14="http://schemas.microsoft.com/office/powerpoint/2010/main" val="243142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r="7621" b="3002"/>
          <a:stretch>
            <a:fillRect/>
          </a:stretch>
        </p:blipFill>
        <p:spPr>
          <a:xfrm>
            <a:off x="628650" y="201295"/>
            <a:ext cx="7887335" cy="62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40" r="3430"/>
          <a:stretch>
            <a:fillRect/>
          </a:stretch>
        </p:blipFill>
        <p:spPr>
          <a:xfrm>
            <a:off x="628650" y="351155"/>
            <a:ext cx="7616825" cy="58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51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840</Words>
  <Application>Microsoft Office PowerPoint</Application>
  <PresentationFormat>On-screen Show (4:3)</PresentationFormat>
  <Paragraphs>414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Adrenal gland disorders</vt:lpstr>
      <vt:lpstr>Overview</vt:lpstr>
      <vt:lpstr>PowerPoint Presentation</vt:lpstr>
      <vt:lpstr>PowerPoint Presentation</vt:lpstr>
      <vt:lpstr>Diurnal Variation in secretion</vt:lpstr>
      <vt:lpstr>Primary Hypoadrenalism – Addison Disease</vt:lpstr>
      <vt:lpstr>Adrenal Insufficiency</vt:lpstr>
      <vt:lpstr>PowerPoint Presentation</vt:lpstr>
      <vt:lpstr>PowerPoint Presentation</vt:lpstr>
      <vt:lpstr>Introduction</vt:lpstr>
      <vt:lpstr>Causes</vt:lpstr>
      <vt:lpstr>Symptoms</vt:lpstr>
      <vt:lpstr>PowerPoint Presentation</vt:lpstr>
      <vt:lpstr>Signs</vt:lpstr>
      <vt:lpstr>PowerPoint Presentation</vt:lpstr>
      <vt:lpstr>Addisonian Crisis</vt:lpstr>
      <vt:lpstr>Investigations</vt:lpstr>
      <vt:lpstr>Investigations</vt:lpstr>
      <vt:lpstr>Treatment – Acute Hypoadrenalism</vt:lpstr>
      <vt:lpstr>Treatment – Long Term</vt:lpstr>
      <vt:lpstr>All patients on steroid replacement should - </vt:lpstr>
      <vt:lpstr>Secondary Hypoadrenalism</vt:lpstr>
      <vt:lpstr>Cushing Syndrome</vt:lpstr>
      <vt:lpstr>Cushing Syndrome</vt:lpstr>
      <vt:lpstr>Introduction</vt:lpstr>
      <vt:lpstr>PowerPoint Presentation</vt:lpstr>
      <vt:lpstr>PowerPoint Presentation</vt:lpstr>
      <vt:lpstr>PowerPoint Presentation</vt:lpstr>
      <vt:lpstr>Symptoms</vt:lpstr>
      <vt:lpstr>Signs - Discriminatory</vt:lpstr>
      <vt:lpstr>Signs</vt:lpstr>
      <vt:lpstr>Other Clinical Features</vt:lpstr>
      <vt:lpstr>PowerPoint Presentation</vt:lpstr>
      <vt:lpstr>Confirming Diagnosis</vt:lpstr>
      <vt:lpstr>Confirming Diagnosis</vt:lpstr>
      <vt:lpstr>Differential Diagnosis of Cause</vt:lpstr>
      <vt:lpstr>Differential Diagnosis of Cause</vt:lpstr>
      <vt:lpstr>Differential Diagnosis of Cause</vt:lpstr>
      <vt:lpstr>Imaging of adrenal glands</vt:lpstr>
      <vt:lpstr>Chest X-ray</vt:lpstr>
      <vt:lpstr>Treatment</vt:lpstr>
      <vt:lpstr>PowerPoint Presentation</vt:lpstr>
      <vt:lpstr>Treatment of Pituitary-Dependent Hyperadrenalism (Cushing Disease)</vt:lpstr>
      <vt:lpstr>Treatment of Hyperadrenalism</vt:lpstr>
      <vt:lpstr>Nelson’s Syndrome</vt:lpstr>
      <vt:lpstr>Disorders of Aldosterone Secretion</vt:lpstr>
      <vt:lpstr>Aldosterone</vt:lpstr>
      <vt:lpstr>Primary Hyperaldosteronism</vt:lpstr>
      <vt:lpstr>Management</vt:lpstr>
      <vt:lpstr>Secondary Hyperaldosteronism</vt:lpstr>
      <vt:lpstr>Phaeochromocytoma</vt:lpstr>
      <vt:lpstr>Introduction</vt:lpstr>
      <vt:lpstr>PowerPoint Presentation</vt:lpstr>
      <vt:lpstr>PowerPoint Presentation</vt:lpstr>
      <vt:lpstr>Symptoms</vt:lpstr>
      <vt:lpstr>Signs</vt:lpstr>
      <vt:lpstr>Investigations</vt:lpstr>
      <vt:lpstr>PowerPoint Presentation</vt:lpstr>
      <vt:lpstr>PowerPoint Presentation</vt:lpstr>
      <vt:lpstr>MIBG scan</vt:lpstr>
      <vt:lpstr>Treatment</vt:lpstr>
      <vt:lpstr>PowerPoint Presentation</vt:lpstr>
      <vt:lpstr>Case 1</vt:lpstr>
      <vt:lpstr>The most useful initial test in this patient would be: </vt:lpstr>
      <vt:lpstr> The most likely cause of adrenal insufficiency in this patient would be:   </vt:lpstr>
      <vt:lpstr>Treatment would most likely include</vt:lpstr>
      <vt:lpstr>Which of the following abnormalities is present typically in patients with type 2A multiple endocrine neoplasia: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PS/2013/201</dc:creator>
  <cp:lastModifiedBy>isuru sampath rathnayake</cp:lastModifiedBy>
  <cp:revision>19</cp:revision>
  <dcterms:created xsi:type="dcterms:W3CDTF">2019-05-15T10:07:12Z</dcterms:created>
  <dcterms:modified xsi:type="dcterms:W3CDTF">2019-05-19T03:31:23Z</dcterms:modified>
</cp:coreProperties>
</file>